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884" r:id="rId3"/>
    <p:sldId id="2538" r:id="rId4"/>
    <p:sldId id="473" r:id="rId5"/>
    <p:sldId id="2562" r:id="rId6"/>
    <p:sldId id="2551" r:id="rId7"/>
    <p:sldId id="310" r:id="rId8"/>
    <p:sldId id="461" r:id="rId9"/>
    <p:sldId id="2526" r:id="rId10"/>
    <p:sldId id="2408" r:id="rId11"/>
    <p:sldId id="2536" r:id="rId12"/>
    <p:sldId id="2550" r:id="rId13"/>
    <p:sldId id="25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showGuides="1">
      <p:cViewPr varScale="1">
        <p:scale>
          <a:sx n="110" d="100"/>
          <a:sy n="110" d="100"/>
        </p:scale>
        <p:origin x="432"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D02D5-C0FE-441E-8F91-6CCDB3F0CBDF}" type="datetimeFigureOut">
              <a:rPr lang="en-US" smtClean="0"/>
              <a:t>10/12/20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495DD-F9B7-4207-8DCE-9AEB12DB3B9D}" type="slidenum">
              <a:rPr lang="en-US" smtClean="0"/>
              <a:t>‹#›</a:t>
            </a:fld>
            <a:endParaRPr lang="en-US"/>
          </a:p>
        </p:txBody>
      </p:sp>
    </p:spTree>
    <p:extLst>
      <p:ext uri="{BB962C8B-B14F-4D97-AF65-F5344CB8AC3E}">
        <p14:creationId xmlns:p14="http://schemas.microsoft.com/office/powerpoint/2010/main" val="3848558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879475" rtl="0" eaLnBrk="1" fontAlgn="base" latinLnBrk="0" hangingPunct="1">
              <a:lnSpc>
                <a:spcPct val="100000"/>
              </a:lnSpc>
              <a:spcBef>
                <a:spcPct val="0"/>
              </a:spcBef>
              <a:spcAft>
                <a:spcPct val="0"/>
              </a:spcAft>
              <a:buClrTx/>
              <a:buSzTx/>
              <a:buFontTx/>
              <a:buNone/>
              <a:tabLst/>
              <a:defRPr/>
            </a:pPr>
            <a:fld id="{E5DEDF10-A130-4586-BC5F-2FA825BAC0C9}"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879475"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11076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 multi-dimensionality of the results, across sectors, countries and distributed in space and dime, makes scenario comparison a challenge.</a:t>
            </a:r>
          </a:p>
          <a:p>
            <a:endParaRPr lang="it-IT" dirty="0"/>
          </a:p>
        </p:txBody>
      </p:sp>
      <p:sp>
        <p:nvSpPr>
          <p:cNvPr id="4" name="Slide Number Placeholder 3"/>
          <p:cNvSpPr>
            <a:spLocks noGrp="1"/>
          </p:cNvSpPr>
          <p:nvPr>
            <p:ph type="sldNum" sz="quarter" idx="10"/>
          </p:nvPr>
        </p:nvSpPr>
        <p:spPr/>
        <p:txBody>
          <a:bodyPr/>
          <a:lstStyle/>
          <a:p>
            <a:fld id="{0B17A1DD-B70C-B048-99CA-ED854228726D}" type="slidenum">
              <a:rPr lang="en-US" smtClean="0"/>
              <a:t>13</a:t>
            </a:fld>
            <a:endParaRPr lang="en-US"/>
          </a:p>
        </p:txBody>
      </p:sp>
    </p:spTree>
    <p:extLst>
      <p:ext uri="{BB962C8B-B14F-4D97-AF65-F5344CB8AC3E}">
        <p14:creationId xmlns:p14="http://schemas.microsoft.com/office/powerpoint/2010/main" val="2204765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3AC87D8-7E61-4898-B90C-2F3B2AD0D565}" type="slidenum">
              <a:rPr lang="en-US" smtClean="0"/>
              <a:pPr>
                <a:defRPr/>
              </a:pPr>
              <a:t>2</a:t>
            </a:fld>
            <a:endParaRPr lang="en-US"/>
          </a:p>
        </p:txBody>
      </p:sp>
    </p:spTree>
    <p:extLst>
      <p:ext uri="{BB962C8B-B14F-4D97-AF65-F5344CB8AC3E}">
        <p14:creationId xmlns:p14="http://schemas.microsoft.com/office/powerpoint/2010/main" val="37070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endParaRPr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E5DEDF10-A130-4586-BC5F-2FA825BAC0C9}" type="slidenum">
              <a:rPr lang="en-US" smtClean="0"/>
              <a:pPr/>
              <a:t>5</a:t>
            </a:fld>
            <a:endParaRPr lang="en-US" dirty="0"/>
          </a:p>
        </p:txBody>
      </p:sp>
    </p:spTree>
    <p:extLst>
      <p:ext uri="{BB962C8B-B14F-4D97-AF65-F5344CB8AC3E}">
        <p14:creationId xmlns:p14="http://schemas.microsoft.com/office/powerpoint/2010/main" val="2648783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two basins, the SSPs and RCPs provide the context to define the regional specific change pathways, and it is expected that these scenarios can be refined (e.g. by including important regional factors) and improved (e.g. incorporating better information datasets) in collaboration with the stakeholders.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80D2E03-85C5-4F8B-A104-6B523C65F91C}" type="slidenum">
              <a:rPr lang="en-US" smtClean="0"/>
              <a:t>6</a:t>
            </a:fld>
            <a:endParaRPr lang="en-US"/>
          </a:p>
        </p:txBody>
      </p:sp>
    </p:spTree>
    <p:extLst>
      <p:ext uri="{BB962C8B-B14F-4D97-AF65-F5344CB8AC3E}">
        <p14:creationId xmlns:p14="http://schemas.microsoft.com/office/powerpoint/2010/main" val="1365621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2B29A3-1419-4EB2-AE4E-9ED0ED5E3C3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62063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demand assessment</a:t>
            </a:r>
            <a:r>
              <a:rPr lang="en-US" baseline="0" dirty="0"/>
              <a:t> models that are part of the current fast-track consortium</a:t>
            </a:r>
            <a:endParaRPr lang="en-US" dirty="0"/>
          </a:p>
        </p:txBody>
      </p:sp>
      <p:sp>
        <p:nvSpPr>
          <p:cNvPr id="4" name="Slide Number Placeholder 3"/>
          <p:cNvSpPr>
            <a:spLocks noGrp="1"/>
          </p:cNvSpPr>
          <p:nvPr>
            <p:ph type="sldNum" sz="quarter" idx="10"/>
          </p:nvPr>
        </p:nvSpPr>
        <p:spPr/>
        <p:txBody>
          <a:bodyPr/>
          <a:lstStyle/>
          <a:p>
            <a:fld id="{E5DEDF10-A130-4586-BC5F-2FA825BAC0C9}" type="slidenum">
              <a:rPr lang="en-US" smtClean="0"/>
              <a:pPr/>
              <a:t>8</a:t>
            </a:fld>
            <a:endParaRPr lang="en-US"/>
          </a:p>
        </p:txBody>
      </p:sp>
    </p:spTree>
    <p:extLst>
      <p:ext uri="{BB962C8B-B14F-4D97-AF65-F5344CB8AC3E}">
        <p14:creationId xmlns:p14="http://schemas.microsoft.com/office/powerpoint/2010/main" val="316291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 multi-dimensionality of the results, across sectors, countries and distributed in space and dime, makes scenario comparison a challenge.</a:t>
            </a:r>
          </a:p>
          <a:p>
            <a:endParaRPr lang="it-IT" dirty="0"/>
          </a:p>
        </p:txBody>
      </p:sp>
      <p:sp>
        <p:nvSpPr>
          <p:cNvPr id="4" name="Slide Number Placeholder 3"/>
          <p:cNvSpPr>
            <a:spLocks noGrp="1"/>
          </p:cNvSpPr>
          <p:nvPr>
            <p:ph type="sldNum" sz="quarter" idx="10"/>
          </p:nvPr>
        </p:nvSpPr>
        <p:spPr/>
        <p:txBody>
          <a:bodyPr/>
          <a:lstStyle/>
          <a:p>
            <a:fld id="{0B17A1DD-B70C-B048-99CA-ED854228726D}" type="slidenum">
              <a:rPr lang="en-US" smtClean="0"/>
              <a:t>10</a:t>
            </a:fld>
            <a:endParaRPr lang="en-US"/>
          </a:p>
        </p:txBody>
      </p:sp>
    </p:spTree>
    <p:extLst>
      <p:ext uri="{BB962C8B-B14F-4D97-AF65-F5344CB8AC3E}">
        <p14:creationId xmlns:p14="http://schemas.microsoft.com/office/powerpoint/2010/main" val="1411991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 multi-dimensionality of the results, across sectors, countries and distributed in space and dime, makes scenario comparison a challenge.</a:t>
            </a:r>
          </a:p>
          <a:p>
            <a:endParaRPr lang="it-IT" dirty="0"/>
          </a:p>
        </p:txBody>
      </p:sp>
      <p:sp>
        <p:nvSpPr>
          <p:cNvPr id="4" name="Slide Number Placeholder 3"/>
          <p:cNvSpPr>
            <a:spLocks noGrp="1"/>
          </p:cNvSpPr>
          <p:nvPr>
            <p:ph type="sldNum" sz="quarter" idx="10"/>
          </p:nvPr>
        </p:nvSpPr>
        <p:spPr/>
        <p:txBody>
          <a:bodyPr/>
          <a:lstStyle/>
          <a:p>
            <a:fld id="{0B17A1DD-B70C-B048-99CA-ED854228726D}" type="slidenum">
              <a:rPr lang="en-US" smtClean="0"/>
              <a:t>11</a:t>
            </a:fld>
            <a:endParaRPr lang="en-US"/>
          </a:p>
        </p:txBody>
      </p:sp>
    </p:spTree>
    <p:extLst>
      <p:ext uri="{BB962C8B-B14F-4D97-AF65-F5344CB8AC3E}">
        <p14:creationId xmlns:p14="http://schemas.microsoft.com/office/powerpoint/2010/main" val="563148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 multi-dimensionality of the results, across sectors, countries and distributed in space and dime, makes scenario comparison a challenge.</a:t>
            </a:r>
          </a:p>
          <a:p>
            <a:endParaRPr lang="it-IT" dirty="0"/>
          </a:p>
        </p:txBody>
      </p:sp>
      <p:sp>
        <p:nvSpPr>
          <p:cNvPr id="4" name="Slide Number Placeholder 3"/>
          <p:cNvSpPr>
            <a:spLocks noGrp="1"/>
          </p:cNvSpPr>
          <p:nvPr>
            <p:ph type="sldNum" sz="quarter" idx="10"/>
          </p:nvPr>
        </p:nvSpPr>
        <p:spPr/>
        <p:txBody>
          <a:bodyPr/>
          <a:lstStyle/>
          <a:p>
            <a:fld id="{0B17A1DD-B70C-B048-99CA-ED854228726D}" type="slidenum">
              <a:rPr lang="en-US" smtClean="0"/>
              <a:t>12</a:t>
            </a:fld>
            <a:endParaRPr lang="en-US"/>
          </a:p>
        </p:txBody>
      </p:sp>
    </p:spTree>
    <p:extLst>
      <p:ext uri="{BB962C8B-B14F-4D97-AF65-F5344CB8AC3E}">
        <p14:creationId xmlns:p14="http://schemas.microsoft.com/office/powerpoint/2010/main" val="2818852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FB13B4-4775-4053-913C-537D75D956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1961662"/>
          </a:xfrm>
          <a:prstGeom prst="rect">
            <a:avLst/>
          </a:prstGeom>
        </p:spPr>
      </p:pic>
      <p:sp>
        <p:nvSpPr>
          <p:cNvPr id="2" name="Title 1"/>
          <p:cNvSpPr>
            <a:spLocks noGrp="1"/>
          </p:cNvSpPr>
          <p:nvPr>
            <p:ph type="ctrTitle"/>
          </p:nvPr>
        </p:nvSpPr>
        <p:spPr>
          <a:xfrm>
            <a:off x="362712" y="1122363"/>
            <a:ext cx="9659112" cy="2387600"/>
          </a:xfrm>
          <a:prstGeom prst="rect">
            <a:avLst/>
          </a:prstGeo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362712" y="3712464"/>
            <a:ext cx="8196072" cy="1545336"/>
          </a:xfrm>
        </p:spPr>
        <p:txBody>
          <a:bodyPr>
            <a:normAutofit/>
          </a:bodyPr>
          <a:lstStyle>
            <a:lvl1pPr marL="0" indent="0" algn="l">
              <a:lnSpc>
                <a:spcPct val="110000"/>
              </a:lnSpc>
              <a:buNone/>
              <a:defRPr sz="2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13D0272A-EBA9-4B7B-A259-F6B18F1BC8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396524"/>
            <a:ext cx="12192000" cy="1461477"/>
          </a:xfrm>
          <a:prstGeom prst="rect">
            <a:avLst/>
          </a:prstGeom>
        </p:spPr>
      </p:pic>
      <p:pic>
        <p:nvPicPr>
          <p:cNvPr id="10" name="Picture 9">
            <a:extLst>
              <a:ext uri="{FF2B5EF4-FFF2-40B4-BE49-F238E27FC236}">
                <a16:creationId xmlns:a16="http://schemas.microsoft.com/office/drawing/2014/main" id="{3E432C23-CFC4-DC44-9D7B-0DCBE41B179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32062" y="276512"/>
            <a:ext cx="2086125" cy="598709"/>
          </a:xfrm>
          <a:prstGeom prst="rect">
            <a:avLst/>
          </a:prstGeom>
        </p:spPr>
      </p:pic>
    </p:spTree>
    <p:extLst>
      <p:ext uri="{BB962C8B-B14F-4D97-AF65-F5344CB8AC3E}">
        <p14:creationId xmlns:p14="http://schemas.microsoft.com/office/powerpoint/2010/main" val="774744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hold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8033" y="987427"/>
            <a:ext cx="694943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Title 1">
            <a:extLst>
              <a:ext uri="{FF2B5EF4-FFF2-40B4-BE49-F238E27FC236}">
                <a16:creationId xmlns:a16="http://schemas.microsoft.com/office/drawing/2014/main" id="{20FED4CC-B694-4F4C-8AC8-7D4040DFB226}"/>
              </a:ext>
            </a:extLst>
          </p:cNvPr>
          <p:cNvSpPr>
            <a:spLocks noGrp="1"/>
          </p:cNvSpPr>
          <p:nvPr>
            <p:ph type="title"/>
          </p:nvPr>
        </p:nvSpPr>
        <p:spPr>
          <a:xfrm>
            <a:off x="374904" y="457200"/>
            <a:ext cx="3932237" cy="1600200"/>
          </a:xfrm>
          <a:prstGeom prst="rect">
            <a:avLst/>
          </a:prstGeom>
        </p:spPr>
        <p:txBody>
          <a:bodyPr anchor="b"/>
          <a:lstStyle>
            <a:lvl1pPr>
              <a:defRPr sz="3200"/>
            </a:lvl1pPr>
          </a:lstStyle>
          <a:p>
            <a:r>
              <a:rPr lang="en-US"/>
              <a:t>Click to edit Master title style</a:t>
            </a:r>
          </a:p>
        </p:txBody>
      </p:sp>
      <p:sp>
        <p:nvSpPr>
          <p:cNvPr id="9" name="Text Placeholder 3">
            <a:extLst>
              <a:ext uri="{FF2B5EF4-FFF2-40B4-BE49-F238E27FC236}">
                <a16:creationId xmlns:a16="http://schemas.microsoft.com/office/drawing/2014/main" id="{BB4412EC-2A2F-F34F-AFA3-D552E85C92D0}"/>
              </a:ext>
            </a:extLst>
          </p:cNvPr>
          <p:cNvSpPr>
            <a:spLocks noGrp="1"/>
          </p:cNvSpPr>
          <p:nvPr>
            <p:ph type="body" sz="half" idx="2"/>
          </p:nvPr>
        </p:nvSpPr>
        <p:spPr>
          <a:xfrm>
            <a:off x="374904" y="2194560"/>
            <a:ext cx="3932237" cy="3674428"/>
          </a:xfrm>
        </p:spPr>
        <p:txBody>
          <a:bodyPr>
            <a:normAutofit/>
          </a:bodyPr>
          <a:lstStyle>
            <a:lvl1pPr marL="0" indent="0">
              <a:lnSpc>
                <a:spcPct val="110000"/>
              </a:lnSpc>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413557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2" name="Title 1"/>
          <p:cNvSpPr>
            <a:spLocks noGrp="1"/>
          </p:cNvSpPr>
          <p:nvPr>
            <p:ph type="title"/>
          </p:nvPr>
        </p:nvSpPr>
        <p:spPr>
          <a:xfrm>
            <a:off x="374904"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4706113" y="987427"/>
            <a:ext cx="7485887"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3">
            <a:extLst>
              <a:ext uri="{FF2B5EF4-FFF2-40B4-BE49-F238E27FC236}">
                <a16:creationId xmlns:a16="http://schemas.microsoft.com/office/drawing/2014/main" id="{A95EF8D4-5B50-564A-8E71-ACB42B8E14D3}"/>
              </a:ext>
            </a:extLst>
          </p:cNvPr>
          <p:cNvSpPr>
            <a:spLocks noGrp="1"/>
          </p:cNvSpPr>
          <p:nvPr>
            <p:ph type="body" sz="half" idx="2"/>
          </p:nvPr>
        </p:nvSpPr>
        <p:spPr>
          <a:xfrm>
            <a:off x="374904" y="2194560"/>
            <a:ext cx="3932237" cy="3674428"/>
          </a:xfrm>
        </p:spPr>
        <p:txBody>
          <a:bodyPr>
            <a:normAutofit/>
          </a:bodyPr>
          <a:lstStyle>
            <a:lvl1pPr marL="0" indent="0">
              <a:lnSpc>
                <a:spcPct val="110000"/>
              </a:lnSpc>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04642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89211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1680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ith claim (2) &amp; subtitl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Mastertitelformat bearbeiten</a:t>
            </a:r>
            <a:endParaRPr lang="en-GB" noProof="0" dirty="0"/>
          </a:p>
        </p:txBody>
      </p:sp>
      <p:sp>
        <p:nvSpPr>
          <p:cNvPr id="17" name="Inhaltsplatzhalter 16"/>
          <p:cNvSpPr>
            <a:spLocks noGrp="1"/>
          </p:cNvSpPr>
          <p:nvPr>
            <p:ph sz="quarter" idx="24"/>
          </p:nvPr>
        </p:nvSpPr>
        <p:spPr>
          <a:xfrm>
            <a:off x="911425" y="1916832"/>
            <a:ext cx="10723893" cy="417646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ext Placeholder 7"/>
          <p:cNvSpPr>
            <a:spLocks noGrp="1"/>
          </p:cNvSpPr>
          <p:nvPr>
            <p:ph type="body" sz="quarter" idx="23" hasCustomPrompt="1"/>
          </p:nvPr>
        </p:nvSpPr>
        <p:spPr>
          <a:xfrm>
            <a:off x="911425" y="6093296"/>
            <a:ext cx="10723893" cy="288008"/>
          </a:xfrm>
          <a:prstGeom prst="rect">
            <a:avLst/>
          </a:prstGeom>
        </p:spPr>
        <p:txBody>
          <a:bodyPr lIns="0" tIns="0" rIns="0" bIns="0"/>
          <a:lstStyle>
            <a:lvl1pPr marL="0" indent="0" algn="ctr">
              <a:buNone/>
              <a:defRPr sz="1600">
                <a:solidFill>
                  <a:srgbClr val="7F7F7F"/>
                </a:solidFill>
              </a:defRPr>
            </a:lvl1pPr>
          </a:lstStyle>
          <a:p>
            <a:pPr lvl="0"/>
            <a:r>
              <a:rPr lang="en-GB" noProof="0" dirty="0"/>
              <a:t>Click to edit Subtitle</a:t>
            </a:r>
          </a:p>
        </p:txBody>
      </p:sp>
      <p:sp>
        <p:nvSpPr>
          <p:cNvPr id="10" name="Text Placeholder 6"/>
          <p:cNvSpPr>
            <a:spLocks noGrp="1"/>
          </p:cNvSpPr>
          <p:nvPr>
            <p:ph type="body" sz="quarter" idx="12" hasCustomPrompt="1"/>
          </p:nvPr>
        </p:nvSpPr>
        <p:spPr>
          <a:xfrm>
            <a:off x="912285" y="1052514"/>
            <a:ext cx="10656324" cy="792311"/>
          </a:xfrm>
        </p:spPr>
        <p:txBody>
          <a:bodyPr/>
          <a:lstStyle>
            <a:lvl1pPr marL="0" indent="0">
              <a:buNone/>
              <a:defRPr sz="2400" i="1">
                <a:solidFill>
                  <a:srgbClr val="143C86"/>
                </a:solidFill>
                <a:latin typeface="Cambria"/>
                <a:cs typeface="Cambria"/>
              </a:defRPr>
            </a:lvl1pPr>
          </a:lstStyle>
          <a:p>
            <a:pPr lvl="0"/>
            <a:r>
              <a:rPr lang="en-US" noProof="0" dirty="0"/>
              <a:t>Click to add Claim</a:t>
            </a:r>
          </a:p>
        </p:txBody>
      </p:sp>
      <p:sp>
        <p:nvSpPr>
          <p:cNvPr id="3" name="Date Placeholder 2"/>
          <p:cNvSpPr>
            <a:spLocks noGrp="1"/>
          </p:cNvSpPr>
          <p:nvPr>
            <p:ph type="dt" sz="half" idx="2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r-HR"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p:cNvSpPr>
            <a:spLocks noGrp="1"/>
          </p:cNvSpPr>
          <p:nvPr>
            <p:ph type="ftr" sz="quarter" idx="26"/>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27"/>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5633C8-4A1E-AE41-9551-4706842F4652}" type="slidenum">
              <a:rPr kumimoji="0" lang="uk-UA"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uk-UA"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61480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 columns - Top">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C5343C-BA2D-BA4E-A0D2-0D3AB9309CE5}"/>
              </a:ext>
            </a:extLst>
          </p:cNvPr>
          <p:cNvSpPr/>
          <p:nvPr userDrawn="1"/>
        </p:nvSpPr>
        <p:spPr>
          <a:xfrm>
            <a:off x="0" y="5845215"/>
            <a:ext cx="3368233" cy="1012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a:ea typeface="+mn-ea"/>
              <a:cs typeface="+mn-cs"/>
            </a:endParaRPr>
          </a:p>
        </p:txBody>
      </p:sp>
      <p:sp>
        <p:nvSpPr>
          <p:cNvPr id="2" name="Title 1"/>
          <p:cNvSpPr>
            <a:spLocks noGrp="1"/>
          </p:cNvSpPr>
          <p:nvPr>
            <p:ph type="title"/>
          </p:nvPr>
        </p:nvSpPr>
        <p:spPr>
          <a:xfrm>
            <a:off x="362712" y="365127"/>
            <a:ext cx="10991088" cy="1198498"/>
          </a:xfrm>
          <a:prstGeom prst="rect">
            <a:avLst/>
          </a:prstGeom>
        </p:spPr>
        <p:txBody>
          <a:bodyPr anchor="b">
            <a:normAutofit/>
          </a:bodyPr>
          <a:lstStyle>
            <a:lvl1pPr>
              <a:defRPr sz="4000"/>
            </a:lvl1pPr>
          </a:lstStyle>
          <a:p>
            <a:r>
              <a:rPr lang="en-US"/>
              <a:t>Click to edit Master title style</a:t>
            </a:r>
            <a:endParaRPr lang="en-US" dirty="0"/>
          </a:p>
        </p:txBody>
      </p:sp>
      <p:sp>
        <p:nvSpPr>
          <p:cNvPr id="3" name="Content Placeholder 2"/>
          <p:cNvSpPr>
            <a:spLocks noGrp="1"/>
          </p:cNvSpPr>
          <p:nvPr>
            <p:ph sz="half" idx="1" hasCustomPrompt="1"/>
          </p:nvPr>
        </p:nvSpPr>
        <p:spPr>
          <a:xfrm>
            <a:off x="362712" y="1761617"/>
            <a:ext cx="5574792" cy="4351338"/>
          </a:xfrm>
        </p:spPr>
        <p:txBody>
          <a:bodyPr>
            <a:normAutofit/>
          </a:bodyPr>
          <a:lstStyle>
            <a:lvl1pPr marL="0" indent="0">
              <a:lnSpc>
                <a:spcPct val="110000"/>
              </a:lnSpc>
              <a:buNone/>
              <a:defRPr sz="2600"/>
            </a:lvl1pPr>
          </a:lstStyle>
          <a:p>
            <a:pPr lvl="0"/>
            <a:r>
              <a:rPr lang="en-US" dirty="0"/>
              <a:t>Enter text here</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9FC5C03-3F87-0740-8183-695B10F501A5}" type="datetimeFigureOut">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10/12/20</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761617"/>
            <a:ext cx="5574792" cy="4351338"/>
          </a:xfrm>
        </p:spPr>
        <p:txBody>
          <a:bodyPr>
            <a:normAutofit/>
          </a:bodyPr>
          <a:lstStyle>
            <a:lvl1pPr marL="0" indent="0">
              <a:lnSpc>
                <a:spcPct val="110000"/>
              </a:lnSpc>
              <a:buNone/>
              <a:defRPr sz="2600"/>
            </a:lvl1pPr>
          </a:lstStyle>
          <a:p>
            <a:pPr lvl="0"/>
            <a:r>
              <a:rPr lang="en-US" dirty="0"/>
              <a:t>Enter text here</a:t>
            </a:r>
          </a:p>
        </p:txBody>
      </p:sp>
    </p:spTree>
    <p:extLst>
      <p:ext uri="{BB962C8B-B14F-4D97-AF65-F5344CB8AC3E}">
        <p14:creationId xmlns:p14="http://schemas.microsoft.com/office/powerpoint/2010/main" val="1026054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pic>
        <p:nvPicPr>
          <p:cNvPr id="12" name="Picture 8" descr="entry-slide-content-light"/>
          <p:cNvPicPr>
            <a:picLocks noChangeAspect="1" noChangeArrowheads="1"/>
          </p:cNvPicPr>
          <p:nvPr userDrawn="1"/>
        </p:nvPicPr>
        <p:blipFill>
          <a:blip r:embed="rId2" cstate="print"/>
          <a:srcRect/>
          <a:stretch>
            <a:fillRect/>
          </a:stretch>
        </p:blipFill>
        <p:spPr bwMode="auto">
          <a:xfrm>
            <a:off x="0" y="-19050"/>
            <a:ext cx="12192000" cy="6877050"/>
          </a:xfrm>
          <a:prstGeom prst="rect">
            <a:avLst/>
          </a:prstGeom>
          <a:noFill/>
          <a:ln w="9525">
            <a:noFill/>
            <a:miter lim="800000"/>
            <a:headEnd/>
            <a:tailEnd/>
          </a:ln>
        </p:spPr>
      </p:pic>
      <p:sp>
        <p:nvSpPr>
          <p:cNvPr id="2" name="Title 1"/>
          <p:cNvSpPr>
            <a:spLocks noGrp="1"/>
          </p:cNvSpPr>
          <p:nvPr>
            <p:ph type="title"/>
          </p:nvPr>
        </p:nvSpPr>
        <p:spPr>
          <a:xfrm>
            <a:off x="494931" y="276347"/>
            <a:ext cx="10515600" cy="717955"/>
          </a:xfrm>
        </p:spPr>
        <p:txBody>
          <a:bodyPr/>
          <a:lstStyle>
            <a:lvl1pPr>
              <a:defRPr>
                <a:latin typeface="+mn-lt"/>
              </a:defRPr>
            </a:lvl1pPr>
          </a:lstStyle>
          <a:p>
            <a:r>
              <a:rPr lang="ja-JP" altLang="en-US" dirty="0"/>
              <a:t>マスター タイトルの書式設定</a:t>
            </a:r>
            <a:endParaRPr lang="en-US" dirty="0"/>
          </a:p>
        </p:txBody>
      </p:sp>
      <p:cxnSp>
        <p:nvCxnSpPr>
          <p:cNvPr id="8" name="直線コネクタ 7"/>
          <p:cNvCxnSpPr/>
          <p:nvPr userDrawn="1"/>
        </p:nvCxnSpPr>
        <p:spPr>
          <a:xfrm>
            <a:off x="494931" y="852260"/>
            <a:ext cx="11697069"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a:xfrm>
            <a:off x="9285303" y="6400741"/>
            <a:ext cx="27432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3D187B-4C43-40C7-9D44-F1028C8FDEE4}" type="slidenum">
              <a:rPr kumimoji="0" lang="ja-JP" altLang="en-US" sz="800" b="0" i="0" u="none" strike="noStrike" kern="1200" cap="none" spc="0" normalizeH="0" baseline="0" noProof="0" smtClean="0">
                <a:ln>
                  <a:noFill/>
                </a:ln>
                <a:solidFill>
                  <a:prstClr val="black">
                    <a:tint val="75000"/>
                  </a:prstClr>
                </a:solidFill>
                <a:effectLst>
                  <a:outerShdw blurRad="38100" dist="38100" dir="2700000" algn="tl">
                    <a:srgbClr val="000000">
                      <a:alpha val="43137"/>
                    </a:srgbClr>
                  </a:outerShdw>
                </a:effectLst>
                <a:uLnTx/>
                <a:uFillTx/>
                <a:latin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ja-JP" altLang="en-US" sz="800" b="0" i="0" u="none" strike="noStrike" kern="1200" cap="none" spc="0" normalizeH="0" baseline="0" noProof="0">
              <a:ln>
                <a:noFill/>
              </a:ln>
              <a:solidFill>
                <a:prstClr val="black">
                  <a:tint val="75000"/>
                </a:prstClr>
              </a:solidFill>
              <a:effectLst>
                <a:outerShdw blurRad="38100" dist="38100" dir="2700000" algn="tl">
                  <a:srgbClr val="000000">
                    <a:alpha val="43137"/>
                  </a:srgbClr>
                </a:outerShdw>
              </a:effectLst>
              <a:uLnTx/>
              <a:uFillTx/>
              <a:latin typeface="Tahoma" panose="020B0604030504040204" pitchFamily="34" charset="0"/>
              <a:cs typeface="Tahoma" panose="020B0604030504040204" pitchFamily="34" charset="0"/>
            </a:endParaRPr>
          </a:p>
        </p:txBody>
      </p:sp>
      <p:sp>
        <p:nvSpPr>
          <p:cNvPr id="17" name="コンテンツ プレースホルダー 16"/>
          <p:cNvSpPr>
            <a:spLocks noGrp="1"/>
          </p:cNvSpPr>
          <p:nvPr>
            <p:ph sz="quarter" idx="13"/>
          </p:nvPr>
        </p:nvSpPr>
        <p:spPr>
          <a:xfrm>
            <a:off x="5444971" y="-19050"/>
            <a:ext cx="6747029" cy="295396"/>
          </a:xfrm>
        </p:spPr>
        <p:txBody>
          <a:bodyPr>
            <a:noAutofit/>
          </a:bodyPr>
          <a:lstStyle>
            <a:lvl1pPr marL="0" indent="0" algn="r">
              <a:buNone/>
              <a:defRPr sz="2000"/>
            </a:lvl1pPr>
          </a:lstStyle>
          <a:p>
            <a:pPr lvl="0"/>
            <a:r>
              <a:rPr kumimoji="1" lang="ja-JP" altLang="en-US" dirty="0"/>
              <a:t>マスター テキストの書式設定</a:t>
            </a:r>
          </a:p>
        </p:txBody>
      </p:sp>
    </p:spTree>
    <p:extLst>
      <p:ext uri="{BB962C8B-B14F-4D97-AF65-F5344CB8AC3E}">
        <p14:creationId xmlns:p14="http://schemas.microsoft.com/office/powerpoint/2010/main" val="2976064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33CA68-8BFC-2E4B-9706-CD8F1F398405}"/>
              </a:ext>
            </a:extLst>
          </p:cNvPr>
          <p:cNvSpPr>
            <a:spLocks noGrp="1"/>
          </p:cNvSpPr>
          <p:nvPr>
            <p:ph type="title" hasCustomPrompt="1"/>
          </p:nvPr>
        </p:nvSpPr>
        <p:spPr/>
        <p:txBody>
          <a:bodyPr/>
          <a:lstStyle>
            <a:lvl1pPr>
              <a:defRPr>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GB" dirty="0"/>
              <a:t>Click to </a:t>
            </a:r>
            <a:r>
              <a:rPr lang="en-GB" noProof="0" dirty="0"/>
              <a:t>edit</a:t>
            </a:r>
            <a:r>
              <a:rPr lang="en-GB" dirty="0"/>
              <a:t> title</a:t>
            </a:r>
          </a:p>
        </p:txBody>
      </p:sp>
      <p:sp>
        <p:nvSpPr>
          <p:cNvPr id="14" name="Inhaltsplatzhalter 13">
            <a:extLst>
              <a:ext uri="{FF2B5EF4-FFF2-40B4-BE49-F238E27FC236}">
                <a16:creationId xmlns:a16="http://schemas.microsoft.com/office/drawing/2014/main" id="{CE152937-DA5F-AD4E-8DC4-ADED40C520BA}"/>
              </a:ext>
            </a:extLst>
          </p:cNvPr>
          <p:cNvSpPr>
            <a:spLocks noGrp="1"/>
          </p:cNvSpPr>
          <p:nvPr>
            <p:ph sz="quarter" idx="10" hasCustomPrompt="1"/>
          </p:nvPr>
        </p:nvSpPr>
        <p:spPr>
          <a:xfrm>
            <a:off x="590550" y="3417888"/>
            <a:ext cx="11229935" cy="1535112"/>
          </a:xfrm>
          <a:prstGeom prst="rect">
            <a:avLst/>
          </a:prstGeom>
          <a:noFill/>
          <a:ln w="9525">
            <a:noFill/>
            <a:miter lim="800000"/>
            <a:headEnd/>
            <a:tailEnd/>
          </a:ln>
        </p:spPr>
        <p:txBody>
          <a:bodyPr vert="horz" wrap="square" lIns="36000" tIns="36000" rIns="36000" bIns="36000" numCol="1" anchor="t"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lang="en-GB" sz="2800" dirty="0">
                <a:latin typeface="Tahoma" panose="020B0604030504040204" pitchFamily="34" charset="0"/>
                <a:ea typeface="Tahoma" panose="020B0604030504040204" pitchFamily="34" charset="0"/>
                <a:cs typeface="Tahoma" panose="020B060403050404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noProof="0" dirty="0"/>
              <a:t>Click to edit subtitle</a:t>
            </a:r>
          </a:p>
        </p:txBody>
      </p:sp>
      <p:sp>
        <p:nvSpPr>
          <p:cNvPr id="22" name="Textplatzhalter 21">
            <a:extLst>
              <a:ext uri="{FF2B5EF4-FFF2-40B4-BE49-F238E27FC236}">
                <a16:creationId xmlns:a16="http://schemas.microsoft.com/office/drawing/2014/main" id="{B1D1861B-F743-E74C-A3DE-0E6A3FE4B4F5}"/>
              </a:ext>
            </a:extLst>
          </p:cNvPr>
          <p:cNvSpPr>
            <a:spLocks noGrp="1"/>
          </p:cNvSpPr>
          <p:nvPr>
            <p:ph type="body" sz="quarter" idx="11" hasCustomPrompt="1"/>
          </p:nvPr>
        </p:nvSpPr>
        <p:spPr>
          <a:xfrm>
            <a:off x="590551" y="5083662"/>
            <a:ext cx="11229933" cy="936139"/>
          </a:xfrm>
          <a:prstGeom prst="rect">
            <a:avLst/>
          </a:prstGeom>
        </p:spPr>
        <p:txBody>
          <a:bodyPr lIns="36000" tIns="36000" rIns="36000" bIns="36000" anchor="b"/>
          <a:lstStyle>
            <a:lvl1pPr marL="0" indent="0" algn="r">
              <a:buNone/>
              <a:defRPr sz="28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GB" noProof="0" dirty="0"/>
              <a:t>Click to edit name and conference/location</a:t>
            </a:r>
          </a:p>
        </p:txBody>
      </p:sp>
    </p:spTree>
    <p:extLst>
      <p:ext uri="{BB962C8B-B14F-4D97-AF65-F5344CB8AC3E}">
        <p14:creationId xmlns:p14="http://schemas.microsoft.com/office/powerpoint/2010/main" val="1463399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with claim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0"/>
            <a:ext cx="10655300" cy="1044000"/>
          </a:xfrm>
          <a:prstGeom prst="rect">
            <a:avLst/>
          </a:prstGeom>
        </p:spPr>
        <p:txBody>
          <a:bodyPr vert="horz" lIns="0" tIns="0" rIns="0" bIns="0" rtlCol="0" anchor="t">
            <a:noAutofit/>
          </a:bodyPr>
          <a:lstStyle>
            <a:lvl1pPr>
              <a:defRPr lang="en-US" sz="3600" i="1" noProof="0" dirty="0">
                <a:solidFill>
                  <a:schemeClr val="tx2"/>
                </a:solidFill>
                <a:latin typeface="Cambria"/>
                <a:cs typeface="Cambria"/>
              </a:defRPr>
            </a:lvl1pPr>
          </a:lstStyle>
          <a:p>
            <a:pPr marL="0" lvl="0" indent="0">
              <a:buNone/>
            </a:pPr>
            <a:r>
              <a:rPr lang="en-US" noProof="0" dirty="0"/>
              <a:t>Click to add claim</a:t>
            </a:r>
            <a:br>
              <a:rPr lang="en-US" noProof="0" dirty="0"/>
            </a:br>
            <a:r>
              <a:rPr lang="en-US" noProof="0" dirty="0"/>
              <a:t>with a second line</a:t>
            </a:r>
          </a:p>
        </p:txBody>
      </p:sp>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Use 'Header &amp; Footer - Date' to set second footer line</a:t>
            </a:r>
            <a:endParaRPr kumimoji="0" lang="en-GB"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Use 'Header &amp; Footer - Footer' to set the first footer line</a:t>
            </a:r>
            <a:endParaRPr kumimoji="0" lang="en-GB"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GB"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362713" y="1977546"/>
            <a:ext cx="11495912" cy="41738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951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2017525"/>
            <a:ext cx="1829334" cy="432271"/>
          </a:xfrm>
          <a:prstGeom prst="rect">
            <a:avLst/>
          </a:prstGeom>
        </p:spPr>
        <p:txBody>
          <a:bodyPr lIns="0" tIns="0" rIns="0" bIns="0" anchor="ctr">
            <a:noAutofit/>
          </a:bodyPr>
          <a:lstStyle>
            <a:lvl1pPr marL="0" indent="0">
              <a:buNone/>
              <a:defRPr sz="2400" i="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dirty="0"/>
              <a:t>Section #</a:t>
            </a:r>
          </a:p>
        </p:txBody>
      </p:sp>
      <p:sp>
        <p:nvSpPr>
          <p:cNvPr id="3" name="Titel 2">
            <a:extLst>
              <a:ext uri="{FF2B5EF4-FFF2-40B4-BE49-F238E27FC236}">
                <a16:creationId xmlns:a16="http://schemas.microsoft.com/office/drawing/2014/main" id="{8729D5D4-C64B-074D-8279-BA239F46B451}"/>
              </a:ext>
            </a:extLst>
          </p:cNvPr>
          <p:cNvSpPr>
            <a:spLocks noGrp="1"/>
          </p:cNvSpPr>
          <p:nvPr>
            <p:ph type="title" hasCustomPrompt="1"/>
          </p:nvPr>
        </p:nvSpPr>
        <p:spPr>
          <a:xfrm>
            <a:off x="362713" y="2741044"/>
            <a:ext cx="8911916" cy="653341"/>
          </a:xfrm>
        </p:spPr>
        <p:txBody>
          <a:bodyPr vert="horz" lIns="0" tIns="36000" rIns="0" bIns="36000" rtlCol="0" anchor="b">
            <a:normAutofit/>
          </a:bodyPr>
          <a:lstStyle>
            <a:lvl1pPr>
              <a:defRPr lang="de-DE" sz="4000" dirty="0">
                <a:solidFill>
                  <a:schemeClr val="tx2"/>
                </a:solidFill>
              </a:defRPr>
            </a:lvl1pPr>
          </a:lstStyle>
          <a:p>
            <a:pPr lvl="0"/>
            <a:r>
              <a:rPr lang="en-US" dirty="0"/>
              <a:t>Click to edit section title</a:t>
            </a:r>
            <a:endParaRPr lang="de-DE" dirty="0"/>
          </a:p>
        </p:txBody>
      </p:sp>
      <p:sp>
        <p:nvSpPr>
          <p:cNvPr id="11" name="Datumsplatzhalter 10">
            <a:extLst>
              <a:ext uri="{FF2B5EF4-FFF2-40B4-BE49-F238E27FC236}">
                <a16:creationId xmlns:a16="http://schemas.microsoft.com/office/drawing/2014/main" id="{EB4B0E75-1EF5-3F4E-9763-1ADA2EE8CD8C}"/>
              </a:ext>
            </a:extLst>
          </p:cNvPr>
          <p:cNvSpPr>
            <a:spLocks noGrp="1"/>
          </p:cNvSpPr>
          <p:nvPr>
            <p:ph type="dt" sz="half" idx="15"/>
          </p:nvPr>
        </p:nvSpPr>
        <p:spPr>
          <a:xfrm>
            <a:off x="2774733" y="6548750"/>
            <a:ext cx="9084295" cy="230266"/>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Use 'Header &amp; Footer - Date' to set second footer line</a:t>
            </a:r>
            <a:endParaRPr kumimoji="0" lang="en-GB"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Fußzeilenplatzhalter 11">
            <a:extLst>
              <a:ext uri="{FF2B5EF4-FFF2-40B4-BE49-F238E27FC236}">
                <a16:creationId xmlns:a16="http://schemas.microsoft.com/office/drawing/2014/main" id="{EB8A87EB-53EF-6C4E-AEB5-195A5FC6706A}"/>
              </a:ext>
            </a:extLst>
          </p:cNvPr>
          <p:cNvSpPr>
            <a:spLocks noGrp="1"/>
          </p:cNvSpPr>
          <p:nvPr>
            <p:ph type="ftr" sz="quarter" idx="16"/>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Use 'Header &amp; Footer - Footer' to set the first footer line</a:t>
            </a:r>
            <a:endParaRPr kumimoji="0" lang="en-GB"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Foliennummernplatzhalter 12">
            <a:extLst>
              <a:ext uri="{FF2B5EF4-FFF2-40B4-BE49-F238E27FC236}">
                <a16:creationId xmlns:a16="http://schemas.microsoft.com/office/drawing/2014/main" id="{F79ECAAF-9C72-C046-8E8B-212A51577E4F}"/>
              </a:ext>
            </a:extLst>
          </p:cNvPr>
          <p:cNvSpPr>
            <a:spLocks noGrp="1"/>
          </p:cNvSpPr>
          <p:nvPr>
            <p:ph type="sldNum" sz="quarter" idx="17"/>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GB"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3"/>
          <p:cNvSpPr>
            <a:spLocks noGrp="1"/>
          </p:cNvSpPr>
          <p:nvPr>
            <p:ph sz="quarter" idx="18"/>
          </p:nvPr>
        </p:nvSpPr>
        <p:spPr>
          <a:xfrm>
            <a:off x="361950" y="3685633"/>
            <a:ext cx="8912680" cy="24657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779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2712" y="658179"/>
            <a:ext cx="9610344"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62712" y="3675065"/>
            <a:ext cx="9195816" cy="1500187"/>
          </a:xfrm>
        </p:spPr>
        <p:txBody>
          <a:bodyPr>
            <a:normAutofit/>
          </a:bodyPr>
          <a:lstStyle>
            <a:lvl1pPr marL="0" indent="0">
              <a:lnSpc>
                <a:spcPct val="110000"/>
              </a:lnSpc>
              <a:buNone/>
              <a:defRPr sz="2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53610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two columns) with claim">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2"/>
            <a:ext cx="10655300" cy="504000"/>
          </a:xfrm>
          <a:prstGeom prst="rect">
            <a:avLst/>
          </a:prstGeom>
        </p:spPr>
        <p:txBody>
          <a:bodyPr lIns="0" tIns="0" rIns="0" bIns="0" anchor="ctr">
            <a:noAutofit/>
          </a:bodyPr>
          <a:lstStyle>
            <a:lvl1pPr marL="0" indent="0">
              <a:buNone/>
              <a:defRPr sz="3600" i="1" baseline="0">
                <a:solidFill>
                  <a:schemeClr val="tx2"/>
                </a:solidFill>
                <a:latin typeface="Cambria"/>
                <a:cs typeface="Cambria"/>
              </a:defRPr>
            </a:lvl1pPr>
          </a:lstStyle>
          <a:p>
            <a:pPr lvl="0"/>
            <a:r>
              <a:rPr lang="en-US" noProof="0" dirty="0"/>
              <a:t>Click to add claim</a:t>
            </a:r>
          </a:p>
        </p:txBody>
      </p:sp>
      <p:sp>
        <p:nvSpPr>
          <p:cNvPr id="3" name="Titel 2">
            <a:extLst>
              <a:ext uri="{FF2B5EF4-FFF2-40B4-BE49-F238E27FC236}">
                <a16:creationId xmlns:a16="http://schemas.microsoft.com/office/drawing/2014/main" id="{8729D5D4-C64B-074D-8279-BA239F46B451}"/>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1" name="Datumsplatzhalter 10">
            <a:extLst>
              <a:ext uri="{FF2B5EF4-FFF2-40B4-BE49-F238E27FC236}">
                <a16:creationId xmlns:a16="http://schemas.microsoft.com/office/drawing/2014/main" id="{EB4B0E75-1EF5-3F4E-9763-1ADA2EE8CD8C}"/>
              </a:ext>
            </a:extLst>
          </p:cNvPr>
          <p:cNvSpPr>
            <a:spLocks noGrp="1"/>
          </p:cNvSpPr>
          <p:nvPr>
            <p:ph type="dt" sz="half" idx="15"/>
          </p:nvPr>
        </p:nvSpPr>
        <p:spPr>
          <a:xfrm>
            <a:off x="2774733" y="6548750"/>
            <a:ext cx="9084295" cy="230266"/>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Use 'Header &amp; Footer - Date' to set second footer line</a:t>
            </a:r>
            <a:endParaRPr kumimoji="0" lang="en-GB"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Fußzeilenplatzhalter 11">
            <a:extLst>
              <a:ext uri="{FF2B5EF4-FFF2-40B4-BE49-F238E27FC236}">
                <a16:creationId xmlns:a16="http://schemas.microsoft.com/office/drawing/2014/main" id="{EB8A87EB-53EF-6C4E-AEB5-195A5FC6706A}"/>
              </a:ext>
            </a:extLst>
          </p:cNvPr>
          <p:cNvSpPr>
            <a:spLocks noGrp="1"/>
          </p:cNvSpPr>
          <p:nvPr>
            <p:ph type="ftr" sz="quarter" idx="16"/>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Use 'Header &amp; Footer - Footer' to set the first footer line</a:t>
            </a:r>
            <a:endParaRPr kumimoji="0" lang="en-GB"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Foliennummernplatzhalter 12">
            <a:extLst>
              <a:ext uri="{FF2B5EF4-FFF2-40B4-BE49-F238E27FC236}">
                <a16:creationId xmlns:a16="http://schemas.microsoft.com/office/drawing/2014/main" id="{F79ECAAF-9C72-C046-8E8B-212A51577E4F}"/>
              </a:ext>
            </a:extLst>
          </p:cNvPr>
          <p:cNvSpPr>
            <a:spLocks noGrp="1"/>
          </p:cNvSpPr>
          <p:nvPr>
            <p:ph type="sldNum" sz="quarter" idx="17"/>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GB"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dirty="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3"/>
          <p:cNvSpPr>
            <a:spLocks noGrp="1"/>
          </p:cNvSpPr>
          <p:nvPr>
            <p:ph sz="quarter" idx="18"/>
          </p:nvPr>
        </p:nvSpPr>
        <p:spPr>
          <a:xfrm>
            <a:off x="361950" y="1439013"/>
            <a:ext cx="5614416" cy="47124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9"/>
          </p:nvPr>
        </p:nvSpPr>
        <p:spPr>
          <a:xfrm>
            <a:off x="6222671" y="1438275"/>
            <a:ext cx="5614416" cy="471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494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two columns)">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Use 'Header &amp; Footer - Date' to set second footer line</a:t>
            </a:r>
            <a:endParaRPr kumimoji="0" lang="en-GB"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Use 'Header &amp; Footer - Footer' to set the first footer line</a:t>
            </a:r>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GB"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0" name="Content Placeholder 9"/>
          <p:cNvSpPr>
            <a:spLocks noGrp="1"/>
          </p:cNvSpPr>
          <p:nvPr>
            <p:ph sz="quarter" idx="17"/>
          </p:nvPr>
        </p:nvSpPr>
        <p:spPr>
          <a:xfrm>
            <a:off x="362713" y="1270661"/>
            <a:ext cx="5610575" cy="48828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8"/>
          </p:nvPr>
        </p:nvSpPr>
        <p:spPr>
          <a:xfrm>
            <a:off x="6246421" y="1270000"/>
            <a:ext cx="5612204" cy="4883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202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ftr" sz="quarter"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3399"/>
              </a:solidFill>
              <a:effectLst/>
              <a:uLnTx/>
              <a:uFillTx/>
              <a:latin typeface="Arial" pitchFamily="34" charset="0"/>
              <a:ea typeface="Tahoma" panose="020B0604030504040204" pitchFamily="34" charset="0"/>
              <a:cs typeface="Arial" pitchFamily="34" charset="0"/>
            </a:endParaRPr>
          </a:p>
        </p:txBody>
      </p:sp>
      <p:sp>
        <p:nvSpPr>
          <p:cNvPr id="8" name="Rectangle 10"/>
          <p:cNvSpPr>
            <a:spLocks noGrp="1" noChangeArrowheads="1"/>
          </p:cNvSpPr>
          <p:nvPr>
            <p:ph type="sldNum" sz="quarter" idx="11"/>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857529-EAD9-48B3-91A9-187C3E17D5BF}" type="slidenum">
              <a:rPr kumimoji="0" lang="en-US" sz="1000" b="0" i="0" u="none" strike="noStrike" kern="1200" cap="none" spc="0" normalizeH="0" baseline="0" noProof="0" smtClean="0">
                <a:ln>
                  <a:noFill/>
                </a:ln>
                <a:solidFill>
                  <a:srgbClr val="003399"/>
                </a:solidFill>
                <a:effectLst/>
                <a:uLnTx/>
                <a:uFillTx/>
                <a:latin typeface="Arial" pitchFamily="34" charset="0"/>
                <a:ea typeface="Tahoma" panose="020B0604030504040204"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r>
              <a:rPr kumimoji="0" lang="en-US" sz="1000" b="0" i="0" u="none" strike="noStrike" kern="1200" cap="none" spc="0" normalizeH="0" baseline="0" noProof="0">
                <a:ln>
                  <a:noFill/>
                </a:ln>
                <a:solidFill>
                  <a:srgbClr val="003399"/>
                </a:solidFill>
                <a:effectLst/>
                <a:uLnTx/>
                <a:uFillTx/>
                <a:latin typeface="Arial" pitchFamily="34" charset="0"/>
                <a:ea typeface="Tahoma" panose="020B0604030504040204" pitchFamily="34" charset="0"/>
                <a:cs typeface="Arial" pitchFamily="34" charset="0"/>
              </a:rPr>
              <a:t>, date</a:t>
            </a:r>
          </a:p>
        </p:txBody>
      </p:sp>
    </p:spTree>
    <p:extLst>
      <p:ext uri="{BB962C8B-B14F-4D97-AF65-F5344CB8AC3E}">
        <p14:creationId xmlns:p14="http://schemas.microsoft.com/office/powerpoint/2010/main" val="529820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r>
              <a:rPr lang="en-US"/>
              <a:t>4 December 2017</a:t>
            </a:r>
            <a:endParaRPr lang="en-US" dirty="0"/>
          </a:p>
        </p:txBody>
      </p:sp>
      <p:sp>
        <p:nvSpPr>
          <p:cNvPr id="4" name="Footer Placeholder 3"/>
          <p:cNvSpPr>
            <a:spLocks noGrp="1"/>
          </p:cNvSpPr>
          <p:nvPr>
            <p:ph type="ftr" sz="quarter" idx="11"/>
          </p:nvPr>
        </p:nvSpPr>
        <p:spPr/>
        <p:txBody>
          <a:bodyPr/>
          <a:lstStyle/>
          <a:p>
            <a:r>
              <a:rPr lang="en-US"/>
              <a:t>palazzo@iiasa.ac.at Global Food Security Conference</a:t>
            </a:r>
            <a:endParaRPr lang="en-US" dirty="0"/>
          </a:p>
        </p:txBody>
      </p:sp>
      <p:sp>
        <p:nvSpPr>
          <p:cNvPr id="5" name="Slide Number Placeholder 4"/>
          <p:cNvSpPr>
            <a:spLocks noGrp="1"/>
          </p:cNvSpPr>
          <p:nvPr>
            <p:ph type="sldNum" sz="quarter" idx="12"/>
          </p:nvPr>
        </p:nvSpPr>
        <p:spPr/>
        <p:txBody>
          <a:bodyPr/>
          <a:lstStyle/>
          <a:p>
            <a:fld id="{D96CBE72-BFB2-4DCD-AE6F-74C058E3833F}" type="slidenum">
              <a:rPr lang="en-US" smtClean="0"/>
              <a:t>‹#›</a:t>
            </a:fld>
            <a:endParaRPr lang="en-US"/>
          </a:p>
        </p:txBody>
      </p:sp>
      <p:sp>
        <p:nvSpPr>
          <p:cNvPr id="7" name="Text Placeholder 6"/>
          <p:cNvSpPr>
            <a:spLocks noGrp="1"/>
          </p:cNvSpPr>
          <p:nvPr>
            <p:ph type="body" sz="quarter" idx="13"/>
          </p:nvPr>
        </p:nvSpPr>
        <p:spPr>
          <a:xfrm>
            <a:off x="838201" y="1828801"/>
            <a:ext cx="5061617" cy="42743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272741" y="1828802"/>
            <a:ext cx="5081059" cy="42743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6846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column - To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C744D9-00FD-FE4D-BD6C-CA2B3453403A}"/>
              </a:ext>
            </a:extLst>
          </p:cNvPr>
          <p:cNvSpPr/>
          <p:nvPr userDrawn="1"/>
        </p:nvSpPr>
        <p:spPr>
          <a:xfrm>
            <a:off x="0" y="5845215"/>
            <a:ext cx="3368233" cy="1012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793E5E4-0753-4D1B-8CC2-6E87656561B8}" type="datetime1">
              <a:rPr lang="en-US" smtClean="0"/>
              <a:t>10/12/20</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365127"/>
            <a:ext cx="10991088" cy="1198498"/>
          </a:xfrm>
          <a:prstGeom prst="rect">
            <a:avLst/>
          </a:prstGeom>
        </p:spPr>
        <p:txBody>
          <a:bodyPr anchor="b">
            <a:normAutofit/>
          </a:bodyPr>
          <a:lstStyle>
            <a:lvl1pPr>
              <a:defRPr sz="40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1" y="1761617"/>
            <a:ext cx="9131145" cy="4351338"/>
          </a:xfrm>
        </p:spPr>
        <p:txBody>
          <a:bodyPr>
            <a:normAutofit/>
          </a:bodyPr>
          <a:lstStyle>
            <a:lvl1pPr marL="0" indent="0">
              <a:lnSpc>
                <a:spcPct val="110000"/>
              </a:lnSpc>
              <a:buNone/>
              <a:defRPr sz="2600"/>
            </a:lvl1pPr>
          </a:lstStyle>
          <a:p>
            <a:pPr lvl="0"/>
            <a:r>
              <a:rPr lang="en-US" dirty="0"/>
              <a:t>Enter text here</a:t>
            </a:r>
          </a:p>
        </p:txBody>
      </p:sp>
      <p:sp>
        <p:nvSpPr>
          <p:cNvPr id="10" name="Slide Number Placeholder 5"/>
          <p:cNvSpPr>
            <a:spLocks noGrp="1"/>
          </p:cNvSpPr>
          <p:nvPr>
            <p:ph type="sldNum" sz="quarter" idx="12"/>
          </p:nvPr>
        </p:nvSpPr>
        <p:spPr>
          <a:xfrm>
            <a:off x="9448800" y="6538914"/>
            <a:ext cx="2743200" cy="365125"/>
          </a:xfrm>
        </p:spPr>
        <p:txBody>
          <a:bodyPr/>
          <a:lstStyle/>
          <a:p>
            <a:fld id="{838B0777-827F-8D42-90B1-61394C340E65}" type="slidenum">
              <a:rPr lang="en-US" smtClean="0"/>
              <a:t>‹#›</a:t>
            </a:fld>
            <a:endParaRPr lang="en-US"/>
          </a:p>
        </p:txBody>
      </p:sp>
    </p:spTree>
    <p:extLst>
      <p:ext uri="{BB962C8B-B14F-4D97-AF65-F5344CB8AC3E}">
        <p14:creationId xmlns:p14="http://schemas.microsoft.com/office/powerpoint/2010/main" val="22027229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ftr" sz="quarter"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3399"/>
              </a:solidFill>
              <a:effectLst/>
              <a:uLnTx/>
              <a:uFillTx/>
              <a:latin typeface="Arial" pitchFamily="34" charset="0"/>
              <a:ea typeface="Tahoma" panose="020B0604030504040204" pitchFamily="34" charset="0"/>
              <a:cs typeface="Arial" pitchFamily="34" charset="0"/>
            </a:endParaRPr>
          </a:p>
        </p:txBody>
      </p:sp>
      <p:sp>
        <p:nvSpPr>
          <p:cNvPr id="5" name="Rectangle 10"/>
          <p:cNvSpPr>
            <a:spLocks noGrp="1" noChangeArrowheads="1"/>
          </p:cNvSpPr>
          <p:nvPr>
            <p:ph type="sldNum" sz="quarter" idx="11"/>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114CD66-9604-4305-B5A8-78B29733E3FB}" type="slidenum">
              <a:rPr kumimoji="0" lang="en-US" sz="1000" b="0" i="0" u="none" strike="noStrike" kern="1200" cap="none" spc="0" normalizeH="0" baseline="0" noProof="0" smtClean="0">
                <a:ln>
                  <a:noFill/>
                </a:ln>
                <a:solidFill>
                  <a:srgbClr val="003399"/>
                </a:solidFill>
                <a:effectLst/>
                <a:uLnTx/>
                <a:uFillTx/>
                <a:latin typeface="Arial" pitchFamily="34" charset="0"/>
                <a:ea typeface="Tahoma" panose="020B0604030504040204"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r>
              <a:rPr kumimoji="0" lang="en-US" sz="1000" b="0" i="0" u="none" strike="noStrike" kern="1200" cap="none" spc="0" normalizeH="0" baseline="0" noProof="0">
                <a:ln>
                  <a:noFill/>
                </a:ln>
                <a:solidFill>
                  <a:srgbClr val="003399"/>
                </a:solidFill>
                <a:effectLst/>
                <a:uLnTx/>
                <a:uFillTx/>
                <a:latin typeface="Arial" pitchFamily="34" charset="0"/>
                <a:ea typeface="Tahoma" panose="020B0604030504040204" pitchFamily="34" charset="0"/>
                <a:cs typeface="Arial" pitchFamily="34" charset="0"/>
              </a:rPr>
              <a:t>, date</a:t>
            </a:r>
          </a:p>
        </p:txBody>
      </p:sp>
    </p:spTree>
    <p:extLst>
      <p:ext uri="{BB962C8B-B14F-4D97-AF65-F5344CB8AC3E}">
        <p14:creationId xmlns:p14="http://schemas.microsoft.com/office/powerpoint/2010/main" val="2929456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1"/>
            <a:ext cx="10991088" cy="837257"/>
          </a:xfrm>
          <a:prstGeom prst="rect">
            <a:avLst/>
          </a:prstGeom>
        </p:spPr>
        <p:txBody>
          <a:bodyPr anchor="b">
            <a:normAutofit/>
          </a:bodyPr>
          <a:lstStyle>
            <a:lvl1pPr>
              <a:defRPr sz="4000"/>
            </a:lvl1pPr>
          </a:lstStyle>
          <a:p>
            <a:r>
              <a:rPr lang="en-US" dirty="0"/>
              <a:t>Click to edit Master title style</a:t>
            </a:r>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1" y="1080655"/>
            <a:ext cx="11542962" cy="5032300"/>
          </a:xfrm>
        </p:spPr>
        <p:txBody>
          <a:bodyPr>
            <a:normAutofit/>
          </a:bodyPr>
          <a:lstStyle>
            <a:lvl1pPr marL="0" indent="0">
              <a:lnSpc>
                <a:spcPct val="110000"/>
              </a:lnSpc>
              <a:buNone/>
              <a:defRPr sz="2600"/>
            </a:lvl1pPr>
          </a:lstStyle>
          <a:p>
            <a:pPr lvl="0"/>
            <a:r>
              <a:rPr lang="en-US"/>
              <a:t>Enter text here</a:t>
            </a:r>
          </a:p>
        </p:txBody>
      </p:sp>
    </p:spTree>
    <p:extLst>
      <p:ext uri="{BB962C8B-B14F-4D97-AF65-F5344CB8AC3E}">
        <p14:creationId xmlns:p14="http://schemas.microsoft.com/office/powerpoint/2010/main" val="290081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62712" y="1001487"/>
            <a:ext cx="5574792" cy="5111468"/>
          </a:xfrm>
        </p:spPr>
        <p:txBody>
          <a:bodyPr>
            <a:normAutofit/>
          </a:bodyPr>
          <a:lstStyle>
            <a:lvl1pPr marL="0" indent="0">
              <a:lnSpc>
                <a:spcPct val="110000"/>
              </a:lnSpc>
              <a:buNone/>
              <a:defRPr sz="2600"/>
            </a:lvl1pPr>
          </a:lstStyle>
          <a:p>
            <a:pPr lvl="0"/>
            <a:r>
              <a:rPr lang="en-US"/>
              <a:t>Enter text here</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001487"/>
            <a:ext cx="5574792" cy="5111468"/>
          </a:xfrm>
        </p:spPr>
        <p:txBody>
          <a:bodyPr>
            <a:normAutofit/>
          </a:bodyPr>
          <a:lstStyle>
            <a:lvl1pPr marL="0" indent="0">
              <a:lnSpc>
                <a:spcPct val="110000"/>
              </a:lnSpc>
              <a:buNone/>
              <a:defRPr sz="2600"/>
            </a:lvl1pPr>
          </a:lstStyle>
          <a:p>
            <a:pPr lvl="0"/>
            <a:r>
              <a:rPr lang="en-US"/>
              <a:t>Enter text here</a:t>
            </a:r>
          </a:p>
        </p:txBody>
      </p:sp>
      <p:sp>
        <p:nvSpPr>
          <p:cNvPr id="8" name="Title 1">
            <a:extLst>
              <a:ext uri="{FF2B5EF4-FFF2-40B4-BE49-F238E27FC236}">
                <a16:creationId xmlns:a16="http://schemas.microsoft.com/office/drawing/2014/main" id="{AD67AE00-67FF-3C4A-9C34-D662128DEB76}"/>
              </a:ext>
            </a:extLst>
          </p:cNvPr>
          <p:cNvSpPr>
            <a:spLocks noGrp="1"/>
          </p:cNvSpPr>
          <p:nvPr>
            <p:ph type="title"/>
          </p:nvPr>
        </p:nvSpPr>
        <p:spPr>
          <a:xfrm>
            <a:off x="362712" y="-25887"/>
            <a:ext cx="10515600" cy="1027374"/>
          </a:xfrm>
          <a:prstGeom prst="rect">
            <a:avLst/>
          </a:prstGeom>
        </p:spPr>
        <p:txBody>
          <a:bodyPr/>
          <a:lstStyle>
            <a:lvl1pPr>
              <a:defRPr>
                <a:solidFill>
                  <a:srgbClr val="00579C"/>
                </a:solidFill>
              </a:defRPr>
            </a:lvl1pPr>
          </a:lstStyle>
          <a:p>
            <a:r>
              <a:rPr lang="en-US" dirty="0"/>
              <a:t>Click to edit Master title style</a:t>
            </a:r>
          </a:p>
        </p:txBody>
      </p:sp>
    </p:spTree>
    <p:extLst>
      <p:ext uri="{BB962C8B-B14F-4D97-AF65-F5344CB8AC3E}">
        <p14:creationId xmlns:p14="http://schemas.microsoft.com/office/powerpoint/2010/main" val="2558240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p:cNvSpPr>
            <a:spLocks noGrp="1"/>
          </p:cNvSpPr>
          <p:nvPr>
            <p:ph type="title"/>
          </p:nvPr>
        </p:nvSpPr>
        <p:spPr>
          <a:xfrm>
            <a:off x="362712" y="0"/>
            <a:ext cx="10991088" cy="745045"/>
          </a:xfrm>
          <a:prstGeom prst="rect">
            <a:avLst/>
          </a:prstGeom>
        </p:spPr>
        <p:txBody>
          <a:bodyPr anchor="b">
            <a:normAutofit/>
          </a:bodyPr>
          <a:lstStyle>
            <a:lvl1pPr>
              <a:defRPr sz="4000"/>
            </a:lvl1pPr>
          </a:lstStyle>
          <a:p>
            <a:r>
              <a:rPr lang="en-US"/>
              <a:t>Click to edit Master title style</a:t>
            </a:r>
          </a:p>
        </p:txBody>
      </p:sp>
      <p:sp>
        <p:nvSpPr>
          <p:cNvPr id="3" name="Content Placeholder 2"/>
          <p:cNvSpPr>
            <a:spLocks noGrp="1"/>
          </p:cNvSpPr>
          <p:nvPr>
            <p:ph sz="half" idx="1" hasCustomPrompt="1"/>
          </p:nvPr>
        </p:nvSpPr>
        <p:spPr>
          <a:xfrm>
            <a:off x="362712" y="1021007"/>
            <a:ext cx="3675889" cy="5091948"/>
          </a:xfrm>
        </p:spPr>
        <p:txBody>
          <a:bodyPr>
            <a:normAutofit/>
          </a:bodyPr>
          <a:lstStyle>
            <a:lvl1pPr marL="0" indent="0">
              <a:lnSpc>
                <a:spcPct val="110000"/>
              </a:lnSpc>
              <a:buNone/>
              <a:defRPr sz="2200"/>
            </a:lvl1pPr>
          </a:lstStyle>
          <a:p>
            <a:pPr lvl="0"/>
            <a:r>
              <a:rPr lang="en-US"/>
              <a:t>Enter text here</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021007"/>
            <a:ext cx="3675889" cy="5091948"/>
          </a:xfrm>
        </p:spPr>
        <p:txBody>
          <a:bodyPr>
            <a:normAutofit/>
          </a:bodyPr>
          <a:lstStyle>
            <a:lvl1pPr marL="0" indent="0">
              <a:lnSpc>
                <a:spcPct val="110000"/>
              </a:lnSpc>
              <a:buNone/>
              <a:defRPr sz="2200"/>
            </a:lvl1pPr>
          </a:lstStyle>
          <a:p>
            <a:pPr lvl="0"/>
            <a:r>
              <a:rPr lang="en-US"/>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043709"/>
            <a:ext cx="3675889" cy="5091948"/>
          </a:xfrm>
        </p:spPr>
        <p:txBody>
          <a:bodyPr>
            <a:normAutofit/>
          </a:bodyPr>
          <a:lstStyle>
            <a:lvl1pPr marL="0" indent="0">
              <a:lnSpc>
                <a:spcPct val="110000"/>
              </a:lnSpc>
              <a:buNone/>
              <a:defRPr sz="2200"/>
            </a:lvl1pPr>
          </a:lstStyle>
          <a:p>
            <a:pPr lvl="0"/>
            <a:r>
              <a:rPr lang="en-US"/>
              <a:t>Enter text here</a:t>
            </a:r>
          </a:p>
        </p:txBody>
      </p:sp>
    </p:spTree>
    <p:extLst>
      <p:ext uri="{BB962C8B-B14F-4D97-AF65-F5344CB8AC3E}">
        <p14:creationId xmlns:p14="http://schemas.microsoft.com/office/powerpoint/2010/main" val="4030145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2712" y="969963"/>
            <a:ext cx="5634864" cy="823912"/>
          </a:xfrm>
        </p:spPr>
        <p:txBody>
          <a:bodyPr anchor="b">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208776" y="969963"/>
            <a:ext cx="5620512" cy="823912"/>
          </a:xfrm>
        </p:spPr>
        <p:txBody>
          <a:bodyPr anchor="b">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2">
            <a:extLst>
              <a:ext uri="{FF2B5EF4-FFF2-40B4-BE49-F238E27FC236}">
                <a16:creationId xmlns:a16="http://schemas.microsoft.com/office/drawing/2014/main" id="{A22BEFAE-1CA8-3D42-9FE8-259F2F4B7EB2}"/>
              </a:ext>
            </a:extLst>
          </p:cNvPr>
          <p:cNvSpPr>
            <a:spLocks noGrp="1"/>
          </p:cNvSpPr>
          <p:nvPr>
            <p:ph sz="half" idx="13" hasCustomPrompt="1"/>
          </p:nvPr>
        </p:nvSpPr>
        <p:spPr>
          <a:xfrm>
            <a:off x="362712" y="2068946"/>
            <a:ext cx="5574792" cy="4044010"/>
          </a:xfrm>
        </p:spPr>
        <p:txBody>
          <a:bodyPr>
            <a:normAutofit/>
          </a:bodyPr>
          <a:lstStyle>
            <a:lvl1pPr marL="0" indent="0">
              <a:lnSpc>
                <a:spcPct val="110000"/>
              </a:lnSpc>
              <a:buNone/>
              <a:defRPr sz="2000"/>
            </a:lvl1pPr>
          </a:lstStyle>
          <a:p>
            <a:pPr lvl="0"/>
            <a:r>
              <a:rPr lang="en-US"/>
              <a:t>Enter text here</a:t>
            </a:r>
          </a:p>
        </p:txBody>
      </p:sp>
      <p:sp>
        <p:nvSpPr>
          <p:cNvPr id="11" name="Content Placeholder 2">
            <a:extLst>
              <a:ext uri="{FF2B5EF4-FFF2-40B4-BE49-F238E27FC236}">
                <a16:creationId xmlns:a16="http://schemas.microsoft.com/office/drawing/2014/main" id="{B833EADF-0DCB-FF42-8ACF-2E14F284BCDA}"/>
              </a:ext>
            </a:extLst>
          </p:cNvPr>
          <p:cNvSpPr>
            <a:spLocks noGrp="1"/>
          </p:cNvSpPr>
          <p:nvPr>
            <p:ph sz="half" idx="14" hasCustomPrompt="1"/>
          </p:nvPr>
        </p:nvSpPr>
        <p:spPr>
          <a:xfrm>
            <a:off x="6254496" y="2068946"/>
            <a:ext cx="5574792" cy="4044010"/>
          </a:xfrm>
        </p:spPr>
        <p:txBody>
          <a:bodyPr>
            <a:normAutofit/>
          </a:bodyPr>
          <a:lstStyle>
            <a:lvl1pPr marL="0" indent="0">
              <a:lnSpc>
                <a:spcPct val="110000"/>
              </a:lnSpc>
              <a:buNone/>
              <a:defRPr sz="2000"/>
            </a:lvl1pPr>
          </a:lstStyle>
          <a:p>
            <a:pPr lvl="0"/>
            <a:r>
              <a:rPr lang="en-US"/>
              <a:t>Enter text here</a:t>
            </a:r>
          </a:p>
        </p:txBody>
      </p:sp>
      <p:sp>
        <p:nvSpPr>
          <p:cNvPr id="12" name="Title 1">
            <a:extLst>
              <a:ext uri="{FF2B5EF4-FFF2-40B4-BE49-F238E27FC236}">
                <a16:creationId xmlns:a16="http://schemas.microsoft.com/office/drawing/2014/main" id="{1A223357-BF2B-1446-9B75-489DB9B4E90F}"/>
              </a:ext>
            </a:extLst>
          </p:cNvPr>
          <p:cNvSpPr>
            <a:spLocks noGrp="1"/>
          </p:cNvSpPr>
          <p:nvPr>
            <p:ph type="title"/>
          </p:nvPr>
        </p:nvSpPr>
        <p:spPr>
          <a:xfrm>
            <a:off x="362712" y="0"/>
            <a:ext cx="10991088" cy="823913"/>
          </a:xfrm>
          <a:prstGeom prst="rect">
            <a:avLst/>
          </a:prstGeom>
        </p:spPr>
        <p:txBody>
          <a:bodyPr anchor="b">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1380779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2712" y="2532255"/>
            <a:ext cx="10515600" cy="1325563"/>
          </a:xfrm>
          <a:prstGeom prst="rect">
            <a:avLst/>
          </a:prstGeom>
        </p:spPr>
        <p:txBody>
          <a:bodyPr/>
          <a:lstStyle>
            <a:lvl1pPr>
              <a:defRPr>
                <a:solidFill>
                  <a:srgbClr val="00579C"/>
                </a:solidFill>
              </a:defRPr>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18104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2712" y="0"/>
            <a:ext cx="10515600" cy="831274"/>
          </a:xfrm>
          <a:prstGeom prst="rect">
            <a:avLst/>
          </a:prstGeom>
        </p:spPr>
        <p:txBody>
          <a:bodyPr/>
          <a:lstStyle>
            <a:lvl1pPr>
              <a:defRPr>
                <a:solidFill>
                  <a:srgbClr val="00579C"/>
                </a:solidFill>
              </a:defRPr>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4638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4855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nul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760" y="1023257"/>
            <a:ext cx="10655808" cy="51537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62712" y="6356352"/>
            <a:ext cx="2743200" cy="365125"/>
          </a:xfrm>
          <a:prstGeom prst="rect">
            <a:avLst/>
          </a:prstGeom>
        </p:spPr>
        <p:txBody>
          <a:bodyPr vert="horz" lIns="91440" tIns="45720" rIns="91440" bIns="45720" rtlCol="0" anchor="ctr"/>
          <a:lstStyle>
            <a:lvl1pPr algn="l">
              <a:defRPr sz="8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4"/>
          </p:nvPr>
        </p:nvSpPr>
        <p:spPr>
          <a:xfrm>
            <a:off x="9086088" y="6356352"/>
            <a:ext cx="2743200" cy="365125"/>
          </a:xfrm>
          <a:prstGeom prst="rect">
            <a:avLst/>
          </a:prstGeom>
        </p:spPr>
        <p:txBody>
          <a:bodyPr vert="horz" lIns="91440" tIns="45720" rIns="91440" bIns="45720" rtlCol="0" anchor="ctr"/>
          <a:lstStyle>
            <a:lvl1pPr algn="r">
              <a:defRPr sz="8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38B0777-827F-8D42-90B1-61394C340E65}" type="slidenum">
              <a:rPr kumimoji="0" lang="en-US" sz="800" b="0" i="0" u="none" strike="noStrike" kern="1200" cap="none" spc="0" normalizeH="0" baseline="0" noProof="0" smtClean="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362712" y="0"/>
            <a:ext cx="10658856" cy="1023257"/>
          </a:xfrm>
          <a:prstGeom prst="rect">
            <a:avLst/>
          </a:prstGeom>
        </p:spPr>
        <p:txBody>
          <a:bodyPr vert="horz" lIns="91440" tIns="45720" rIns="91440" bIns="45720" rtlCol="0" anchor="ctr">
            <a:normAutofit/>
          </a:bodyPr>
          <a:lstStyle/>
          <a:p>
            <a:r>
              <a:rPr lang="en-US"/>
              <a:t>Click to edit Master title style</a:t>
            </a:r>
          </a:p>
        </p:txBody>
      </p:sp>
      <p:sp>
        <p:nvSpPr>
          <p:cNvPr id="8" name="Footer Placeholder 7">
            <a:extLst>
              <a:ext uri="{FF2B5EF4-FFF2-40B4-BE49-F238E27FC236}">
                <a16:creationId xmlns:a16="http://schemas.microsoft.com/office/drawing/2014/main" id="{1EA1752F-D51E-0D41-BBC4-900B799480C7}"/>
              </a:ext>
            </a:extLst>
          </p:cNvPr>
          <p:cNvSpPr>
            <a:spLocks noGrp="1"/>
          </p:cNvSpPr>
          <p:nvPr>
            <p:ph type="ftr" sz="quarter" idx="3"/>
          </p:nvPr>
        </p:nvSpPr>
        <p:spPr>
          <a:xfrm>
            <a:off x="3364992" y="6356351"/>
            <a:ext cx="5462016" cy="365125"/>
          </a:xfrm>
          <a:prstGeom prst="rect">
            <a:avLst/>
          </a:prstGeom>
        </p:spPr>
        <p:txBody>
          <a:bodyPr vert="horz" lIns="91440" tIns="45720" rIns="91440" bIns="45720" rtlCol="0" anchor="ctr"/>
          <a:lstStyle>
            <a:lvl1pPr algn="ctr">
              <a:defRPr sz="8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tint val="75000"/>
                </a:srgb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0D827EF0-AFE4-C747-9A5E-7A066B02234D}"/>
              </a:ext>
            </a:extLst>
          </p:cNvPr>
          <p:cNvPicPr>
            <a:picLocks noChangeAspect="1"/>
          </p:cNvPicPr>
          <p:nvPr userDrawn="1"/>
        </p:nvPicPr>
        <p:blipFill rotWithShape="1">
          <a:blip r:embed="rId27" cstate="print">
            <a:extLst>
              <a:ext uri="{28A0092B-C50C-407E-A947-70E740481C1C}">
                <a14:useLocalDpi xmlns:a14="http://schemas.microsoft.com/office/drawing/2010/main" val="0"/>
              </a:ext>
            </a:extLst>
          </a:blip>
          <a:srcRect l="1" t="-1" r="77661" b="-5127"/>
          <a:stretch/>
        </p:blipFill>
        <p:spPr>
          <a:xfrm>
            <a:off x="11396400" y="163109"/>
            <a:ext cx="411168" cy="405302"/>
          </a:xfrm>
          <a:prstGeom prst="rect">
            <a:avLst/>
          </a:prstGeom>
        </p:spPr>
      </p:pic>
      <p:pic>
        <p:nvPicPr>
          <p:cNvPr id="11" name="Picture 10">
            <a:extLst>
              <a:ext uri="{FF2B5EF4-FFF2-40B4-BE49-F238E27FC236}">
                <a16:creationId xmlns:a16="http://schemas.microsoft.com/office/drawing/2014/main" id="{64DEB544-1A36-D141-A1B5-86E1E45B07C8}"/>
              </a:ext>
            </a:extLst>
          </p:cNvPr>
          <p:cNvPicPr>
            <a:picLocks noChangeAspect="1"/>
          </p:cNvPicPr>
          <p:nvPr userDrawn="1"/>
        </p:nvPicPr>
        <p:blipFill rotWithShape="1">
          <a:blip r:embed="rId27" cstate="print">
            <a:extLst>
              <a:ext uri="{28A0092B-C50C-407E-A947-70E740481C1C}">
                <a14:useLocalDpi xmlns:a14="http://schemas.microsoft.com/office/drawing/2010/main" val="0"/>
              </a:ext>
            </a:extLst>
          </a:blip>
          <a:srcRect l="1" t="-1" r="77661" b="-5127"/>
          <a:stretch/>
        </p:blipFill>
        <p:spPr>
          <a:xfrm>
            <a:off x="11396400" y="163905"/>
            <a:ext cx="411168" cy="405302"/>
          </a:xfrm>
          <a:prstGeom prst="rect">
            <a:avLst/>
          </a:prstGeom>
        </p:spPr>
      </p:pic>
      <p:pic>
        <p:nvPicPr>
          <p:cNvPr id="15" name="Picture 14">
            <a:extLst>
              <a:ext uri="{FF2B5EF4-FFF2-40B4-BE49-F238E27FC236}">
                <a16:creationId xmlns:a16="http://schemas.microsoft.com/office/drawing/2014/main" id="{B120ED6A-9B85-4407-9D45-1136FF687F8B}"/>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7627520" y="3464"/>
            <a:ext cx="4564481" cy="6854537"/>
          </a:xfrm>
          <a:prstGeom prst="rect">
            <a:avLst/>
          </a:prstGeom>
        </p:spPr>
      </p:pic>
      <p:pic>
        <p:nvPicPr>
          <p:cNvPr id="9" name="Picture 8">
            <a:extLst>
              <a:ext uri="{FF2B5EF4-FFF2-40B4-BE49-F238E27FC236}">
                <a16:creationId xmlns:a16="http://schemas.microsoft.com/office/drawing/2014/main" id="{6963FD1B-2945-9D4A-B758-A8D99159B6D1}"/>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1411558" y="161471"/>
            <a:ext cx="459381" cy="653342"/>
          </a:xfrm>
          <a:prstGeom prst="rect">
            <a:avLst/>
          </a:prstGeom>
        </p:spPr>
      </p:pic>
    </p:spTree>
    <p:extLst>
      <p:ext uri="{BB962C8B-B14F-4D97-AF65-F5344CB8AC3E}">
        <p14:creationId xmlns:p14="http://schemas.microsoft.com/office/powerpoint/2010/main" val="4173097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9" r:id="rId17"/>
    <p:sldLayoutId id="2147483680" r:id="rId18"/>
    <p:sldLayoutId id="2147483681" r:id="rId19"/>
    <p:sldLayoutId id="2147483683" r:id="rId20"/>
    <p:sldLayoutId id="2147483684" r:id="rId21"/>
    <p:sldLayoutId id="2147483685" r:id="rId22"/>
    <p:sldLayoutId id="2147483687" r:id="rId23"/>
    <p:sldLayoutId id="2147483688" r:id="rId24"/>
    <p:sldLayoutId id="2147483689" r:id="rId25"/>
  </p:sldLayoutIdLst>
  <p:hf hdr="0" ftr="0" dt="0"/>
  <p:txStyles>
    <p:titleStyle>
      <a:lvl1pPr algn="l" defTabSz="914400" rtl="0" eaLnBrk="1" latinLnBrk="0" hangingPunct="1">
        <a:lnSpc>
          <a:spcPct val="90000"/>
        </a:lnSpc>
        <a:spcBef>
          <a:spcPct val="0"/>
        </a:spcBef>
        <a:buNone/>
        <a:defRPr sz="4400" b="1" kern="1200">
          <a:solidFill>
            <a:srgbClr val="00579C"/>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0.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9.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2.png"/><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0" y="1758364"/>
            <a:ext cx="11867913" cy="1470025"/>
          </a:xfrm>
          <a:prstGeom prst="rect">
            <a:avLst/>
          </a:prstGeom>
        </p:spPr>
        <p:txBody>
          <a:bodyPr vert="horz" lIns="91440" tIns="45720" rIns="91440" bIns="45720" rtlCol="0" anchor="ctr">
            <a:noAutofit/>
          </a:bodyPr>
          <a:lstStyle>
            <a:lvl1pPr algn="l" defTabSz="914400" eaLnBrk="1" latinLnBrk="0" hangingPunct="1">
              <a:lnSpc>
                <a:spcPct val="90000"/>
              </a:lnSpc>
              <a:buNone/>
              <a:defRPr sz="4400" b="1">
                <a:solidFill>
                  <a:srgbClr val="00579C"/>
                </a:solidFill>
                <a:latin typeface="Tahoma" panose="020B0604030504040204" pitchFamily="34" charset="0"/>
                <a:ea typeface="Tahoma" panose="020B0604030504040204" pitchFamily="34" charset="0"/>
                <a:cs typeface="Tahoma" panose="020B0604030504040204" pitchFamily="34" charset="0"/>
              </a:defRPr>
            </a:lvl1pPr>
          </a:lstStyle>
          <a:p>
            <a:pPr algn="r" fontAlgn="base">
              <a:spcBef>
                <a:spcPct val="0"/>
              </a:spcBef>
              <a:spcAft>
                <a:spcPct val="0"/>
              </a:spcAft>
              <a:defRPr/>
            </a:pPr>
            <a:r>
              <a:rPr lang="en-US" sz="2800" dirty="0"/>
              <a:t>Exercise 1: looking at model results</a:t>
            </a:r>
          </a:p>
          <a:p>
            <a:pPr lvl="0" algn="r" fontAlgn="base">
              <a:spcBef>
                <a:spcPct val="0"/>
              </a:spcBef>
              <a:spcAft>
                <a:spcPct val="0"/>
              </a:spcAft>
              <a:defRPr/>
            </a:pPr>
            <a:r>
              <a:rPr lang="en-US" sz="3600" dirty="0"/>
              <a:t>Uncertainties from models, Climate Change</a:t>
            </a:r>
          </a:p>
          <a:p>
            <a:pPr lvl="0" algn="r" fontAlgn="base">
              <a:spcBef>
                <a:spcPct val="0"/>
              </a:spcBef>
              <a:spcAft>
                <a:spcPct val="0"/>
              </a:spcAft>
              <a:defRPr/>
            </a:pPr>
            <a:r>
              <a:rPr lang="en-US" sz="3600" dirty="0"/>
              <a:t>Zambezi catchment</a:t>
            </a:r>
          </a:p>
        </p:txBody>
      </p:sp>
      <p:sp>
        <p:nvSpPr>
          <p:cNvPr id="15" name="TextBox 14">
            <a:extLst>
              <a:ext uri="{FF2B5EF4-FFF2-40B4-BE49-F238E27FC236}">
                <a16:creationId xmlns:a16="http://schemas.microsoft.com/office/drawing/2014/main" id="{B76C3B0A-0F5C-4DCE-98B9-24B189E24008}"/>
              </a:ext>
            </a:extLst>
          </p:cNvPr>
          <p:cNvSpPr txBox="1"/>
          <p:nvPr/>
        </p:nvSpPr>
        <p:spPr>
          <a:xfrm>
            <a:off x="2856591" y="3400824"/>
            <a:ext cx="8980183" cy="1200329"/>
          </a:xfrm>
          <a:prstGeom prst="rect">
            <a:avLst/>
          </a:prstGeom>
          <a:noFill/>
        </p:spPr>
        <p:txBody>
          <a:bodyPr wrap="square" rtlCol="0">
            <a:spAutoFit/>
          </a:bodyPr>
          <a:lstStyle/>
          <a:p>
            <a:pPr algn="r" fontAlgn="auto">
              <a:spcBef>
                <a:spcPts val="0"/>
              </a:spcBef>
              <a:spcAft>
                <a:spcPts val="0"/>
              </a:spcAft>
              <a:defRPr/>
            </a:pPr>
            <a:r>
              <a:rPr lang="en-US" b="1" dirty="0">
                <a:solidFill>
                  <a:srgbClr val="2754A2"/>
                </a:solidFill>
                <a:latin typeface="Tahoma" panose="020B0604030504040204" pitchFamily="34" charset="0"/>
                <a:ea typeface="Tahoma" panose="020B0604030504040204" pitchFamily="34" charset="0"/>
                <a:cs typeface="Tahoma" panose="020B0604030504040204" pitchFamily="34" charset="0"/>
              </a:rPr>
              <a:t>Peter Burek, Peter Greve, Taher Kahil</a:t>
            </a:r>
          </a:p>
          <a:p>
            <a:pPr algn="r" fontAlgn="auto">
              <a:spcBef>
                <a:spcPts val="0"/>
              </a:spcBef>
              <a:spcAft>
                <a:spcPts val="0"/>
              </a:spcAft>
              <a:defRPr/>
            </a:pPr>
            <a:r>
              <a:rPr lang="en-US" b="1" dirty="0">
                <a:solidFill>
                  <a:srgbClr val="2754A2"/>
                </a:solidFill>
                <a:latin typeface="Tahoma" panose="020B0604030504040204" pitchFamily="34" charset="0"/>
                <a:ea typeface="Tahoma" panose="020B0604030504040204" pitchFamily="34" charset="0"/>
                <a:cs typeface="Tahoma" panose="020B0604030504040204" pitchFamily="34" charset="0"/>
              </a:rPr>
              <a:t>International Institute for Applied Systems Analysis</a:t>
            </a:r>
          </a:p>
          <a:p>
            <a:pPr algn="r" fontAlgn="auto">
              <a:spcBef>
                <a:spcPts val="0"/>
              </a:spcBef>
              <a:spcAft>
                <a:spcPts val="0"/>
              </a:spcAft>
              <a:defRPr/>
            </a:pPr>
            <a:r>
              <a:rPr lang="en-US" dirty="0">
                <a:solidFill>
                  <a:srgbClr val="2754A2"/>
                </a:solidFill>
                <a:latin typeface="Tahoma" panose="020B0604030504040204" pitchFamily="34" charset="0"/>
                <a:ea typeface="Tahoma" panose="020B0604030504040204" pitchFamily="34" charset="0"/>
                <a:cs typeface="Tahoma" panose="020B0604030504040204" pitchFamily="34" charset="0"/>
              </a:rPr>
              <a:t>Research Scholars at</a:t>
            </a:r>
          </a:p>
          <a:p>
            <a:pPr algn="r" fontAlgn="auto">
              <a:spcBef>
                <a:spcPts val="0"/>
              </a:spcBef>
              <a:spcAft>
                <a:spcPts val="0"/>
              </a:spcAft>
              <a:defRPr/>
            </a:pPr>
            <a:r>
              <a:rPr lang="en-US" dirty="0">
                <a:solidFill>
                  <a:srgbClr val="2754A2"/>
                </a:solidFill>
                <a:latin typeface="Tahoma" panose="020B0604030504040204" pitchFamily="34" charset="0"/>
                <a:ea typeface="Tahoma" panose="020B0604030504040204" pitchFamily="34" charset="0"/>
                <a:cs typeface="Tahoma" panose="020B0604030504040204" pitchFamily="34" charset="0"/>
              </a:rPr>
              <a:t>Water Program </a:t>
            </a:r>
          </a:p>
        </p:txBody>
      </p:sp>
      <p:grpSp>
        <p:nvGrpSpPr>
          <p:cNvPr id="13" name="Group 12">
            <a:extLst>
              <a:ext uri="{FF2B5EF4-FFF2-40B4-BE49-F238E27FC236}">
                <a16:creationId xmlns:a16="http://schemas.microsoft.com/office/drawing/2014/main" id="{CF1C4B1B-E3D7-4FBC-8FCB-333DE7542501}"/>
              </a:ext>
            </a:extLst>
          </p:cNvPr>
          <p:cNvGrpSpPr>
            <a:grpSpLocks noChangeAspect="1"/>
          </p:cNvGrpSpPr>
          <p:nvPr/>
        </p:nvGrpSpPr>
        <p:grpSpPr>
          <a:xfrm>
            <a:off x="1802667" y="2805759"/>
            <a:ext cx="3313344" cy="3590788"/>
            <a:chOff x="4382460" y="1551873"/>
            <a:chExt cx="2203717" cy="2723661"/>
          </a:xfrm>
        </p:grpSpPr>
        <p:pic>
          <p:nvPicPr>
            <p:cNvPr id="14" name="Picture 13">
              <a:extLst>
                <a:ext uri="{FF2B5EF4-FFF2-40B4-BE49-F238E27FC236}">
                  <a16:creationId xmlns:a16="http://schemas.microsoft.com/office/drawing/2014/main" id="{F3DB877D-15DA-4518-8965-92BA8003B674}"/>
                </a:ext>
              </a:extLst>
            </p:cNvPr>
            <p:cNvPicPr>
              <a:picLocks noChangeAspect="1"/>
            </p:cNvPicPr>
            <p:nvPr/>
          </p:nvPicPr>
          <p:blipFill>
            <a:blip r:embed="rId3"/>
            <a:stretch>
              <a:fillRect/>
            </a:stretch>
          </p:blipFill>
          <p:spPr>
            <a:xfrm>
              <a:off x="4382460" y="1551873"/>
              <a:ext cx="2203717" cy="2723661"/>
            </a:xfrm>
            <a:prstGeom prst="rect">
              <a:avLst/>
            </a:prstGeom>
          </p:spPr>
        </p:pic>
        <p:sp>
          <p:nvSpPr>
            <p:cNvPr id="17" name="Rectangle 16">
              <a:extLst>
                <a:ext uri="{FF2B5EF4-FFF2-40B4-BE49-F238E27FC236}">
                  <a16:creationId xmlns:a16="http://schemas.microsoft.com/office/drawing/2014/main" id="{0D449475-EA89-4B06-8E6B-F5B42962B06E}"/>
                </a:ext>
              </a:extLst>
            </p:cNvPr>
            <p:cNvSpPr/>
            <p:nvPr/>
          </p:nvSpPr>
          <p:spPr>
            <a:xfrm>
              <a:off x="5484319" y="3227028"/>
              <a:ext cx="597899" cy="474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spTree>
    <p:extLst>
      <p:ext uri="{BB962C8B-B14F-4D97-AF65-F5344CB8AC3E}">
        <p14:creationId xmlns:p14="http://schemas.microsoft.com/office/powerpoint/2010/main" val="204508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4612" y="179292"/>
            <a:ext cx="8296936" cy="642687"/>
          </a:xfrm>
        </p:spPr>
        <p:txBody>
          <a:bodyPr>
            <a:normAutofit/>
          </a:bodyPr>
          <a:lstStyle/>
          <a:p>
            <a:r>
              <a:rPr lang="it-IT" dirty="0"/>
              <a:t>Results explorer - Excel</a:t>
            </a:r>
          </a:p>
        </p:txBody>
      </p:sp>
      <p:sp>
        <p:nvSpPr>
          <p:cNvPr id="4" name="Slide Number Placeholder 3"/>
          <p:cNvSpPr>
            <a:spLocks noGrp="1"/>
          </p:cNvSpPr>
          <p:nvPr>
            <p:ph type="sldNum" sz="quarter" idx="12"/>
          </p:nvPr>
        </p:nvSpPr>
        <p:spPr/>
        <p:txBody>
          <a:bodyPr/>
          <a:lstStyle/>
          <a:p>
            <a:fld id="{838B0777-827F-8D42-90B1-61394C340E65}" type="slidenum">
              <a:rPr lang="en-US" smtClean="0"/>
              <a:t>10</a:t>
            </a:fld>
            <a:endParaRPr lang="en-US"/>
          </a:p>
        </p:txBody>
      </p:sp>
      <p:sp>
        <p:nvSpPr>
          <p:cNvPr id="303" name="Content Placeholder 4">
            <a:extLst>
              <a:ext uri="{FF2B5EF4-FFF2-40B4-BE49-F238E27FC236}">
                <a16:creationId xmlns:a16="http://schemas.microsoft.com/office/drawing/2014/main" id="{0A808BFF-2093-184A-A3B1-E28BA533B2B8}"/>
              </a:ext>
            </a:extLst>
          </p:cNvPr>
          <p:cNvSpPr>
            <a:spLocks noGrp="1"/>
          </p:cNvSpPr>
          <p:nvPr>
            <p:ph sz="half" idx="1"/>
          </p:nvPr>
        </p:nvSpPr>
        <p:spPr>
          <a:xfrm>
            <a:off x="185731" y="1357875"/>
            <a:ext cx="3838196" cy="4662915"/>
          </a:xfrm>
        </p:spPr>
        <p:txBody>
          <a:bodyPr>
            <a:normAutofit fontScale="85000" lnSpcReduction="10000"/>
          </a:bodyPr>
          <a:lstStyle/>
          <a:p>
            <a:pPr marL="342900" indent="-342900">
              <a:buFont typeface="Arial" panose="020B0604020202020204" pitchFamily="34" charset="0"/>
              <a:buChar char="•"/>
            </a:pPr>
            <a:r>
              <a:rPr lang="en-US" sz="2000" dirty="0">
                <a:solidFill>
                  <a:srgbClr val="2754A2"/>
                </a:solidFill>
              </a:rPr>
              <a:t>Based on existing knowledge</a:t>
            </a:r>
          </a:p>
          <a:p>
            <a:pPr marL="342900" indent="-342900">
              <a:buFont typeface="Arial" panose="020B0604020202020204" pitchFamily="34" charset="0"/>
              <a:buChar char="•"/>
            </a:pPr>
            <a:r>
              <a:rPr lang="en-US" sz="2000" dirty="0">
                <a:solidFill>
                  <a:srgbClr val="2754A2"/>
                </a:solidFill>
              </a:rPr>
              <a:t>Easy to understand and manipulate on different levels of experience</a:t>
            </a:r>
          </a:p>
          <a:p>
            <a:pPr marL="342900" indent="-342900">
              <a:buFont typeface="Arial" panose="020B0604020202020204" pitchFamily="34" charset="0"/>
              <a:buChar char="•"/>
            </a:pPr>
            <a:r>
              <a:rPr lang="en-US" sz="2000" dirty="0">
                <a:solidFill>
                  <a:srgbClr val="2754A2"/>
                </a:solidFill>
              </a:rPr>
              <a:t>Database and Excel </a:t>
            </a:r>
            <a:r>
              <a:rPr lang="en-US" sz="2000" dirty="0" err="1">
                <a:solidFill>
                  <a:srgbClr val="2754A2"/>
                </a:solidFill>
              </a:rPr>
              <a:t>spreadsheats</a:t>
            </a:r>
            <a:r>
              <a:rPr lang="en-US" sz="2000" dirty="0">
                <a:solidFill>
                  <a:srgbClr val="2754A2"/>
                </a:solidFill>
              </a:rPr>
              <a:t> available for stakeholders</a:t>
            </a:r>
          </a:p>
          <a:p>
            <a:endParaRPr lang="en-US" sz="2000" dirty="0">
              <a:solidFill>
                <a:srgbClr val="2754A2"/>
              </a:solidFill>
            </a:endParaRPr>
          </a:p>
          <a:p>
            <a:r>
              <a:rPr lang="en-US" sz="2000" dirty="0">
                <a:solidFill>
                  <a:srgbClr val="2754A2"/>
                </a:solidFill>
              </a:rPr>
              <a:t>Compare and explore scenarios:</a:t>
            </a:r>
          </a:p>
          <a:p>
            <a:pPr marL="342900" indent="-342900">
              <a:buFont typeface="Arial" panose="020B0604020202020204" pitchFamily="34" charset="0"/>
              <a:buChar char="•"/>
            </a:pPr>
            <a:r>
              <a:rPr lang="en-US" sz="2000" dirty="0">
                <a:solidFill>
                  <a:srgbClr val="2754A2"/>
                </a:solidFill>
              </a:rPr>
              <a:t>Time</a:t>
            </a:r>
          </a:p>
          <a:p>
            <a:pPr marL="342900" indent="-342900">
              <a:buFont typeface="Arial" panose="020B0604020202020204" pitchFamily="34" charset="0"/>
              <a:buChar char="•"/>
            </a:pPr>
            <a:r>
              <a:rPr lang="en-US" sz="2000" dirty="0">
                <a:solidFill>
                  <a:srgbClr val="2754A2"/>
                </a:solidFill>
              </a:rPr>
              <a:t>Sub-catchments or country</a:t>
            </a:r>
          </a:p>
          <a:p>
            <a:pPr marL="342900" indent="-342900">
              <a:buFont typeface="Arial" panose="020B0604020202020204" pitchFamily="34" charset="0"/>
              <a:buChar char="•"/>
            </a:pPr>
            <a:r>
              <a:rPr lang="en-US" sz="2000" dirty="0">
                <a:solidFill>
                  <a:srgbClr val="2754A2"/>
                </a:solidFill>
              </a:rPr>
              <a:t>Sectors</a:t>
            </a:r>
          </a:p>
          <a:p>
            <a:pPr marL="342900" indent="-342900">
              <a:buFont typeface="Arial" panose="020B0604020202020204" pitchFamily="34" charset="0"/>
              <a:buChar char="•"/>
            </a:pPr>
            <a:r>
              <a:rPr lang="en-US" sz="2000" dirty="0">
                <a:solidFill>
                  <a:srgbClr val="2754A2"/>
                </a:solidFill>
              </a:rPr>
              <a:t>Technologies</a:t>
            </a:r>
          </a:p>
          <a:p>
            <a:pPr marL="342900" indent="-342900">
              <a:buFont typeface="Arial" panose="020B0604020202020204" pitchFamily="34" charset="0"/>
              <a:buChar char="•"/>
            </a:pPr>
            <a:r>
              <a:rPr lang="en-US" sz="2000" dirty="0">
                <a:solidFill>
                  <a:srgbClr val="2754A2"/>
                </a:solidFill>
              </a:rPr>
              <a:t>Policies &amp; scenarios</a:t>
            </a:r>
          </a:p>
          <a:p>
            <a:pPr marL="342900" indent="-342900">
              <a:buFont typeface="Arial" panose="020B0604020202020204" pitchFamily="34" charset="0"/>
              <a:buChar char="•"/>
            </a:pPr>
            <a:endParaRPr lang="en-US" sz="2000" dirty="0">
              <a:solidFill>
                <a:srgbClr val="2754A2"/>
              </a:solidFill>
            </a:endParaRPr>
          </a:p>
          <a:p>
            <a:endParaRPr lang="en-US" sz="2000" dirty="0">
              <a:solidFill>
                <a:srgbClr val="2754A2"/>
              </a:solidFill>
            </a:endParaRPr>
          </a:p>
          <a:p>
            <a:endParaRPr lang="en-US" sz="2000" dirty="0">
              <a:solidFill>
                <a:srgbClr val="2754A2"/>
              </a:solidFill>
            </a:endParaRPr>
          </a:p>
        </p:txBody>
      </p:sp>
      <p:pic>
        <p:nvPicPr>
          <p:cNvPr id="6" name="Picture 5">
            <a:extLst>
              <a:ext uri="{FF2B5EF4-FFF2-40B4-BE49-F238E27FC236}">
                <a16:creationId xmlns:a16="http://schemas.microsoft.com/office/drawing/2014/main" id="{D1A5B694-867C-452F-A7B2-E3678473D68C}"/>
              </a:ext>
            </a:extLst>
          </p:cNvPr>
          <p:cNvPicPr>
            <a:picLocks noChangeAspect="1"/>
          </p:cNvPicPr>
          <p:nvPr/>
        </p:nvPicPr>
        <p:blipFill>
          <a:blip r:embed="rId3"/>
          <a:stretch>
            <a:fillRect/>
          </a:stretch>
        </p:blipFill>
        <p:spPr>
          <a:xfrm>
            <a:off x="4023927" y="1441279"/>
            <a:ext cx="7880582" cy="5097635"/>
          </a:xfrm>
          <a:prstGeom prst="rect">
            <a:avLst/>
          </a:prstGeom>
        </p:spPr>
      </p:pic>
    </p:spTree>
    <p:extLst>
      <p:ext uri="{BB962C8B-B14F-4D97-AF65-F5344CB8AC3E}">
        <p14:creationId xmlns:p14="http://schemas.microsoft.com/office/powerpoint/2010/main" val="98844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2486" y="489857"/>
            <a:ext cx="8296936" cy="642687"/>
          </a:xfrm>
        </p:spPr>
        <p:txBody>
          <a:bodyPr>
            <a:normAutofit fontScale="90000"/>
          </a:bodyPr>
          <a:lstStyle/>
          <a:p>
            <a:r>
              <a:rPr lang="it-IT" dirty="0"/>
              <a:t>Results explorer - Excel</a:t>
            </a:r>
            <a:br>
              <a:rPr lang="it-IT" dirty="0"/>
            </a:br>
            <a:r>
              <a:rPr lang="it-IT" sz="2700" dirty="0"/>
              <a:t>Hands on </a:t>
            </a:r>
            <a:endParaRPr lang="it-IT" dirty="0"/>
          </a:p>
        </p:txBody>
      </p:sp>
      <p:sp>
        <p:nvSpPr>
          <p:cNvPr id="4" name="Slide Number Placeholder 3"/>
          <p:cNvSpPr>
            <a:spLocks noGrp="1"/>
          </p:cNvSpPr>
          <p:nvPr>
            <p:ph type="sldNum" sz="quarter" idx="12"/>
          </p:nvPr>
        </p:nvSpPr>
        <p:spPr/>
        <p:txBody>
          <a:bodyPr/>
          <a:lstStyle/>
          <a:p>
            <a:fld id="{838B0777-827F-8D42-90B1-61394C340E65}" type="slidenum">
              <a:rPr lang="en-US" smtClean="0"/>
              <a:t>11</a:t>
            </a:fld>
            <a:endParaRPr lang="en-US"/>
          </a:p>
        </p:txBody>
      </p:sp>
      <p:sp>
        <p:nvSpPr>
          <p:cNvPr id="303" name="Content Placeholder 4">
            <a:extLst>
              <a:ext uri="{FF2B5EF4-FFF2-40B4-BE49-F238E27FC236}">
                <a16:creationId xmlns:a16="http://schemas.microsoft.com/office/drawing/2014/main" id="{0A808BFF-2093-184A-A3B1-E28BA533B2B8}"/>
              </a:ext>
            </a:extLst>
          </p:cNvPr>
          <p:cNvSpPr>
            <a:spLocks noGrp="1"/>
          </p:cNvSpPr>
          <p:nvPr>
            <p:ph sz="half" idx="1"/>
          </p:nvPr>
        </p:nvSpPr>
        <p:spPr>
          <a:xfrm>
            <a:off x="185730" y="1357875"/>
            <a:ext cx="10021960" cy="5320833"/>
          </a:xfrm>
        </p:spPr>
        <p:txBody>
          <a:bodyPr>
            <a:normAutofit/>
          </a:bodyPr>
          <a:lstStyle/>
          <a:p>
            <a:pPr marL="342900" indent="-342900">
              <a:buFont typeface="Arial" panose="020B0604020202020204" pitchFamily="34" charset="0"/>
              <a:buChar char="•"/>
            </a:pPr>
            <a:r>
              <a:rPr lang="en-US" sz="2000" dirty="0">
                <a:solidFill>
                  <a:srgbClr val="2754A2"/>
                </a:solidFill>
              </a:rPr>
              <a:t>Look at a different excel file</a:t>
            </a:r>
          </a:p>
          <a:p>
            <a:r>
              <a:rPr lang="en-US" sz="2000" dirty="0">
                <a:solidFill>
                  <a:srgbClr val="2754A2"/>
                </a:solidFill>
              </a:rPr>
              <a:t>	1_temperature.xls,  2_precipitation.xls, 3_ runoff.xls, …</a:t>
            </a:r>
          </a:p>
          <a:p>
            <a:pPr marL="342900" indent="-342900">
              <a:buFont typeface="Arial" panose="020B0604020202020204" pitchFamily="34" charset="0"/>
              <a:buChar char="•"/>
            </a:pPr>
            <a:r>
              <a:rPr lang="en-US" sz="2000" dirty="0">
                <a:solidFill>
                  <a:srgbClr val="2754A2"/>
                </a:solidFill>
              </a:rPr>
              <a:t>Use the options in the </a:t>
            </a:r>
            <a:r>
              <a:rPr lang="en-US" sz="2000" dirty="0" err="1">
                <a:solidFill>
                  <a:srgbClr val="2754A2"/>
                </a:solidFill>
              </a:rPr>
              <a:t>analyse</a:t>
            </a:r>
            <a:r>
              <a:rPr lang="en-US" sz="2000" dirty="0">
                <a:solidFill>
                  <a:srgbClr val="2754A2"/>
                </a:solidFill>
              </a:rPr>
              <a:t> sheet</a:t>
            </a:r>
          </a:p>
          <a:p>
            <a:br>
              <a:rPr lang="en-US" sz="2000" dirty="0">
                <a:solidFill>
                  <a:srgbClr val="2754A2"/>
                </a:solidFill>
              </a:rPr>
            </a:br>
            <a:endParaRPr lang="en-US" sz="2000" dirty="0">
              <a:solidFill>
                <a:srgbClr val="2754A2"/>
              </a:solidFill>
            </a:endParaRPr>
          </a:p>
          <a:p>
            <a:pPr marL="342900" indent="-342900">
              <a:buFont typeface="Arial" panose="020B0604020202020204" pitchFamily="34" charset="0"/>
              <a:buChar char="•"/>
            </a:pPr>
            <a:r>
              <a:rPr lang="en-US" sz="2000" dirty="0">
                <a:solidFill>
                  <a:srgbClr val="2754A2"/>
                </a:solidFill>
              </a:rPr>
              <a:t>Questions:</a:t>
            </a:r>
          </a:p>
          <a:p>
            <a:pPr marL="1028700" lvl="1" indent="-342900">
              <a:buFont typeface="+mj-lt"/>
              <a:buAutoNum type="arabicPeriod"/>
            </a:pPr>
            <a:r>
              <a:rPr lang="en-US" sz="1800" dirty="0">
                <a:solidFill>
                  <a:srgbClr val="2754A2"/>
                </a:solidFill>
              </a:rPr>
              <a:t>Do you see a difference trend between the different RCPs and between the different years? Are all sub-basins showing the same trend? </a:t>
            </a:r>
          </a:p>
          <a:p>
            <a:pPr marL="1028700" lvl="1" indent="-342900">
              <a:buFont typeface="+mj-lt"/>
              <a:buAutoNum type="arabicPeriod"/>
            </a:pPr>
            <a:r>
              <a:rPr lang="en-US" sz="1800" dirty="0">
                <a:solidFill>
                  <a:srgbClr val="2754A2"/>
                </a:solidFill>
              </a:rPr>
              <a:t>Tell about the change. Are some months more affected? Is the rainy season getting dryer/wetter/warmer …. What happen to the dry season</a:t>
            </a:r>
          </a:p>
          <a:p>
            <a:pPr marL="1028700" lvl="1" indent="-342900">
              <a:buFont typeface="+mj-lt"/>
              <a:buAutoNum type="arabicPeriod"/>
            </a:pPr>
            <a:r>
              <a:rPr lang="en-US" sz="1800" dirty="0">
                <a:solidFill>
                  <a:srgbClr val="2754A2"/>
                </a:solidFill>
              </a:rPr>
              <a:t>Are the different GCM telling the same story?</a:t>
            </a:r>
          </a:p>
          <a:p>
            <a:pPr marL="1028700" lvl="1" indent="-342900">
              <a:buFont typeface="+mj-lt"/>
              <a:buAutoNum type="arabicPeriod"/>
            </a:pPr>
            <a:r>
              <a:rPr lang="en-US" sz="1800" dirty="0">
                <a:solidFill>
                  <a:srgbClr val="2754A2"/>
                </a:solidFill>
              </a:rPr>
              <a:t>Can you tell something about uncertainty?</a:t>
            </a:r>
          </a:p>
          <a:p>
            <a:pPr marL="1028700" lvl="1" indent="-342900">
              <a:buFont typeface="+mj-lt"/>
              <a:buAutoNum type="arabicPeriod"/>
            </a:pPr>
            <a:r>
              <a:rPr lang="en-US" sz="1800" dirty="0">
                <a:solidFill>
                  <a:srgbClr val="2754A2"/>
                </a:solidFill>
              </a:rPr>
              <a:t>Can you tell something about climate change?</a:t>
            </a:r>
          </a:p>
          <a:p>
            <a:pPr marL="342900" indent="-342900">
              <a:buFont typeface="Arial" panose="020B0604020202020204" pitchFamily="34" charset="0"/>
              <a:buChar char="•"/>
            </a:pPr>
            <a:endParaRPr lang="en-US" sz="2000" dirty="0">
              <a:solidFill>
                <a:srgbClr val="2754A2"/>
              </a:solidFill>
            </a:endParaRPr>
          </a:p>
          <a:p>
            <a:pPr marL="342900" indent="-342900">
              <a:buFont typeface="Arial" panose="020B0604020202020204" pitchFamily="34" charset="0"/>
              <a:buChar char="•"/>
            </a:pPr>
            <a:endParaRPr lang="en-US" sz="2000" dirty="0">
              <a:solidFill>
                <a:srgbClr val="2754A2"/>
              </a:solidFill>
            </a:endParaRPr>
          </a:p>
          <a:p>
            <a:endParaRPr lang="en-US" sz="2000" dirty="0">
              <a:solidFill>
                <a:srgbClr val="2754A2"/>
              </a:solidFill>
            </a:endParaRPr>
          </a:p>
          <a:p>
            <a:endParaRPr lang="en-US" sz="2000" dirty="0">
              <a:solidFill>
                <a:srgbClr val="2754A2"/>
              </a:solidFill>
            </a:endParaRPr>
          </a:p>
        </p:txBody>
      </p:sp>
      <p:pic>
        <p:nvPicPr>
          <p:cNvPr id="7" name="Picture 6">
            <a:extLst>
              <a:ext uri="{FF2B5EF4-FFF2-40B4-BE49-F238E27FC236}">
                <a16:creationId xmlns:a16="http://schemas.microsoft.com/office/drawing/2014/main" id="{87A623DB-D8E1-45E0-BB64-0859C12D8391}"/>
              </a:ext>
            </a:extLst>
          </p:cNvPr>
          <p:cNvPicPr>
            <a:picLocks noChangeAspect="1"/>
          </p:cNvPicPr>
          <p:nvPr/>
        </p:nvPicPr>
        <p:blipFill>
          <a:blip r:embed="rId3"/>
          <a:stretch>
            <a:fillRect/>
          </a:stretch>
        </p:blipFill>
        <p:spPr>
          <a:xfrm>
            <a:off x="7551431" y="1868078"/>
            <a:ext cx="2656259" cy="2240825"/>
          </a:xfrm>
          <a:prstGeom prst="rect">
            <a:avLst/>
          </a:prstGeom>
        </p:spPr>
      </p:pic>
    </p:spTree>
    <p:extLst>
      <p:ext uri="{BB962C8B-B14F-4D97-AF65-F5344CB8AC3E}">
        <p14:creationId xmlns:p14="http://schemas.microsoft.com/office/powerpoint/2010/main" val="2197697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FBFB1EB-4D96-46C4-AED4-17E95B92B896}"/>
              </a:ext>
            </a:extLst>
          </p:cNvPr>
          <p:cNvPicPr>
            <a:picLocks noChangeAspect="1"/>
          </p:cNvPicPr>
          <p:nvPr/>
        </p:nvPicPr>
        <p:blipFill>
          <a:blip r:embed="rId3"/>
          <a:stretch>
            <a:fillRect/>
          </a:stretch>
        </p:blipFill>
        <p:spPr>
          <a:xfrm>
            <a:off x="3439741" y="3053084"/>
            <a:ext cx="4348487" cy="3668392"/>
          </a:xfrm>
          <a:prstGeom prst="rect">
            <a:avLst/>
          </a:prstGeom>
        </p:spPr>
      </p:pic>
      <p:sp>
        <p:nvSpPr>
          <p:cNvPr id="3" name="Title 2"/>
          <p:cNvSpPr>
            <a:spLocks noGrp="1"/>
          </p:cNvSpPr>
          <p:nvPr>
            <p:ph type="title"/>
          </p:nvPr>
        </p:nvSpPr>
        <p:spPr>
          <a:xfrm>
            <a:off x="404612" y="179292"/>
            <a:ext cx="8296936" cy="642687"/>
          </a:xfrm>
        </p:spPr>
        <p:txBody>
          <a:bodyPr>
            <a:normAutofit/>
          </a:bodyPr>
          <a:lstStyle/>
          <a:p>
            <a:r>
              <a:rPr lang="it-IT" dirty="0"/>
              <a:t>Results explorer - Excel</a:t>
            </a:r>
          </a:p>
        </p:txBody>
      </p:sp>
      <p:sp>
        <p:nvSpPr>
          <p:cNvPr id="4" name="Slide Number Placeholder 3"/>
          <p:cNvSpPr>
            <a:spLocks noGrp="1"/>
          </p:cNvSpPr>
          <p:nvPr>
            <p:ph type="sldNum" sz="quarter" idx="12"/>
          </p:nvPr>
        </p:nvSpPr>
        <p:spPr/>
        <p:txBody>
          <a:bodyPr/>
          <a:lstStyle/>
          <a:p>
            <a:fld id="{838B0777-827F-8D42-90B1-61394C340E65}" type="slidenum">
              <a:rPr lang="en-US" smtClean="0"/>
              <a:t>12</a:t>
            </a:fld>
            <a:endParaRPr lang="en-US"/>
          </a:p>
        </p:txBody>
      </p:sp>
      <p:sp>
        <p:nvSpPr>
          <p:cNvPr id="303" name="Content Placeholder 4">
            <a:extLst>
              <a:ext uri="{FF2B5EF4-FFF2-40B4-BE49-F238E27FC236}">
                <a16:creationId xmlns:a16="http://schemas.microsoft.com/office/drawing/2014/main" id="{0A808BFF-2093-184A-A3B1-E28BA533B2B8}"/>
              </a:ext>
            </a:extLst>
          </p:cNvPr>
          <p:cNvSpPr>
            <a:spLocks noGrp="1"/>
          </p:cNvSpPr>
          <p:nvPr>
            <p:ph sz="half" idx="1"/>
          </p:nvPr>
        </p:nvSpPr>
        <p:spPr>
          <a:xfrm>
            <a:off x="185730" y="1357875"/>
            <a:ext cx="10021960" cy="5320833"/>
          </a:xfrm>
        </p:spPr>
        <p:txBody>
          <a:bodyPr>
            <a:normAutofit/>
          </a:bodyPr>
          <a:lstStyle/>
          <a:p>
            <a:pPr marL="342900" indent="-342900">
              <a:buFont typeface="Arial" panose="020B0604020202020204" pitchFamily="34" charset="0"/>
              <a:buChar char="•"/>
            </a:pPr>
            <a:r>
              <a:rPr lang="en-US" sz="2000" dirty="0">
                <a:solidFill>
                  <a:srgbClr val="2754A2"/>
                </a:solidFill>
              </a:rPr>
              <a:t>Use the options in the </a:t>
            </a:r>
            <a:r>
              <a:rPr lang="en-US" sz="2000" dirty="0" err="1">
                <a:solidFill>
                  <a:srgbClr val="2754A2"/>
                </a:solidFill>
              </a:rPr>
              <a:t>analyse</a:t>
            </a:r>
            <a:r>
              <a:rPr lang="en-US" sz="2000" dirty="0">
                <a:solidFill>
                  <a:srgbClr val="2754A2"/>
                </a:solidFill>
              </a:rPr>
              <a:t> sheet</a:t>
            </a:r>
          </a:p>
          <a:p>
            <a:br>
              <a:rPr lang="en-US" sz="2000" dirty="0">
                <a:solidFill>
                  <a:srgbClr val="2754A2"/>
                </a:solidFill>
              </a:rPr>
            </a:br>
            <a:endParaRPr lang="en-US" sz="2000" dirty="0">
              <a:solidFill>
                <a:srgbClr val="2754A2"/>
              </a:solidFill>
            </a:endParaRPr>
          </a:p>
          <a:p>
            <a:endParaRPr lang="en-US" sz="2000" dirty="0">
              <a:solidFill>
                <a:srgbClr val="2754A2"/>
              </a:solidFill>
            </a:endParaRPr>
          </a:p>
        </p:txBody>
      </p:sp>
      <p:sp>
        <p:nvSpPr>
          <p:cNvPr id="5" name="TextBox 4">
            <a:extLst>
              <a:ext uri="{FF2B5EF4-FFF2-40B4-BE49-F238E27FC236}">
                <a16:creationId xmlns:a16="http://schemas.microsoft.com/office/drawing/2014/main" id="{59605EC2-5A1B-42AC-9913-2538D0789655}"/>
              </a:ext>
            </a:extLst>
          </p:cNvPr>
          <p:cNvSpPr txBox="1"/>
          <p:nvPr/>
        </p:nvSpPr>
        <p:spPr>
          <a:xfrm>
            <a:off x="7968342" y="1878859"/>
            <a:ext cx="3219061" cy="1200329"/>
          </a:xfrm>
          <a:prstGeom prst="rect">
            <a:avLst/>
          </a:prstGeom>
          <a:noFill/>
        </p:spPr>
        <p:txBody>
          <a:bodyPr wrap="square" rtlCol="0">
            <a:spAutoFit/>
          </a:bodyPr>
          <a:lstStyle/>
          <a:p>
            <a:r>
              <a:rPr lang="en-US" dirty="0"/>
              <a:t>Change the decade</a:t>
            </a:r>
          </a:p>
          <a:p>
            <a:r>
              <a:rPr lang="en-US" dirty="0"/>
              <a:t>2020: from 2016-2025</a:t>
            </a:r>
          </a:p>
          <a:p>
            <a:r>
              <a:rPr lang="en-US" dirty="0"/>
              <a:t>..</a:t>
            </a:r>
          </a:p>
          <a:p>
            <a:r>
              <a:rPr lang="en-US" dirty="0"/>
              <a:t>2050: from 2046-2045 </a:t>
            </a:r>
          </a:p>
        </p:txBody>
      </p:sp>
      <p:sp>
        <p:nvSpPr>
          <p:cNvPr id="7" name="TextBox 6">
            <a:extLst>
              <a:ext uri="{FF2B5EF4-FFF2-40B4-BE49-F238E27FC236}">
                <a16:creationId xmlns:a16="http://schemas.microsoft.com/office/drawing/2014/main" id="{D3D49AFE-D746-4523-B78B-B839988C89DC}"/>
              </a:ext>
            </a:extLst>
          </p:cNvPr>
          <p:cNvSpPr txBox="1"/>
          <p:nvPr/>
        </p:nvSpPr>
        <p:spPr>
          <a:xfrm>
            <a:off x="404612" y="1839048"/>
            <a:ext cx="3219061" cy="1200329"/>
          </a:xfrm>
          <a:prstGeom prst="rect">
            <a:avLst/>
          </a:prstGeom>
          <a:noFill/>
        </p:spPr>
        <p:txBody>
          <a:bodyPr wrap="square" rtlCol="0">
            <a:spAutoFit/>
          </a:bodyPr>
          <a:lstStyle/>
          <a:p>
            <a:r>
              <a:rPr lang="en-US" dirty="0"/>
              <a:t>Change the RCP</a:t>
            </a:r>
          </a:p>
          <a:p>
            <a:r>
              <a:rPr lang="en-US" dirty="0"/>
              <a:t>RCP 2.6</a:t>
            </a:r>
          </a:p>
          <a:p>
            <a:r>
              <a:rPr lang="en-US" dirty="0"/>
              <a:t>RCP 4.5</a:t>
            </a:r>
          </a:p>
          <a:p>
            <a:r>
              <a:rPr lang="en-US" dirty="0"/>
              <a:t>RCP 6.0 </a:t>
            </a:r>
          </a:p>
        </p:txBody>
      </p:sp>
      <p:sp>
        <p:nvSpPr>
          <p:cNvPr id="8" name="TextBox 7">
            <a:extLst>
              <a:ext uri="{FF2B5EF4-FFF2-40B4-BE49-F238E27FC236}">
                <a16:creationId xmlns:a16="http://schemas.microsoft.com/office/drawing/2014/main" id="{6D56F859-2D80-4BC4-AB19-5EDB17B12E46}"/>
              </a:ext>
            </a:extLst>
          </p:cNvPr>
          <p:cNvSpPr txBox="1"/>
          <p:nvPr/>
        </p:nvSpPr>
        <p:spPr>
          <a:xfrm>
            <a:off x="173199" y="5958974"/>
            <a:ext cx="3219061" cy="646331"/>
          </a:xfrm>
          <a:prstGeom prst="rect">
            <a:avLst/>
          </a:prstGeom>
          <a:noFill/>
        </p:spPr>
        <p:txBody>
          <a:bodyPr wrap="square" rtlCol="0">
            <a:spAutoFit/>
          </a:bodyPr>
          <a:lstStyle/>
          <a:p>
            <a:r>
              <a:rPr lang="en-US" dirty="0"/>
              <a:t>Scroll through the</a:t>
            </a:r>
            <a:br>
              <a:rPr lang="en-US" dirty="0"/>
            </a:br>
            <a:r>
              <a:rPr lang="en-US" dirty="0"/>
              <a:t>21 sub-basins</a:t>
            </a:r>
          </a:p>
        </p:txBody>
      </p:sp>
      <p:cxnSp>
        <p:nvCxnSpPr>
          <p:cNvPr id="9" name="Straight Arrow Connector 8">
            <a:extLst>
              <a:ext uri="{FF2B5EF4-FFF2-40B4-BE49-F238E27FC236}">
                <a16:creationId xmlns:a16="http://schemas.microsoft.com/office/drawing/2014/main" id="{EB7E1ABD-AD03-4F62-83A1-1FAD64B764D6}"/>
              </a:ext>
            </a:extLst>
          </p:cNvPr>
          <p:cNvCxnSpPr/>
          <p:nvPr/>
        </p:nvCxnSpPr>
        <p:spPr>
          <a:xfrm>
            <a:off x="1530220" y="2445363"/>
            <a:ext cx="2093453" cy="129621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84268F4-4C51-4759-BC7E-BD1B83BFC8D5}"/>
              </a:ext>
            </a:extLst>
          </p:cNvPr>
          <p:cNvCxnSpPr>
            <a:cxnSpLocks/>
          </p:cNvCxnSpPr>
          <p:nvPr/>
        </p:nvCxnSpPr>
        <p:spPr>
          <a:xfrm flipH="1">
            <a:off x="7280476" y="3117513"/>
            <a:ext cx="907068" cy="78315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82A319-8B45-4F77-B7FF-D8C152A970C1}"/>
              </a:ext>
            </a:extLst>
          </p:cNvPr>
          <p:cNvCxnSpPr>
            <a:cxnSpLocks/>
          </p:cNvCxnSpPr>
          <p:nvPr/>
        </p:nvCxnSpPr>
        <p:spPr>
          <a:xfrm flipV="1">
            <a:off x="2176042" y="5958974"/>
            <a:ext cx="1805649" cy="34731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EEB2A1-81F0-4C00-9578-C37C361D7158}"/>
              </a:ext>
            </a:extLst>
          </p:cNvPr>
          <p:cNvSpPr txBox="1"/>
          <p:nvPr/>
        </p:nvSpPr>
        <p:spPr>
          <a:xfrm>
            <a:off x="7980784" y="4474233"/>
            <a:ext cx="3219061" cy="646331"/>
          </a:xfrm>
          <a:prstGeom prst="rect">
            <a:avLst/>
          </a:prstGeom>
          <a:noFill/>
        </p:spPr>
        <p:txBody>
          <a:bodyPr wrap="square" rtlCol="0">
            <a:spAutoFit/>
          </a:bodyPr>
          <a:lstStyle/>
          <a:p>
            <a:r>
              <a:rPr lang="en-US" dirty="0"/>
              <a:t>Which GCMs should be used to calculate the average?</a:t>
            </a:r>
          </a:p>
        </p:txBody>
      </p:sp>
      <p:cxnSp>
        <p:nvCxnSpPr>
          <p:cNvPr id="18" name="Straight Arrow Connector 17">
            <a:extLst>
              <a:ext uri="{FF2B5EF4-FFF2-40B4-BE49-F238E27FC236}">
                <a16:creationId xmlns:a16="http://schemas.microsoft.com/office/drawing/2014/main" id="{11FF70BB-3278-4685-B155-72F6A860038E}"/>
              </a:ext>
            </a:extLst>
          </p:cNvPr>
          <p:cNvCxnSpPr>
            <a:cxnSpLocks/>
            <a:stCxn id="17" idx="1"/>
          </p:cNvCxnSpPr>
          <p:nvPr/>
        </p:nvCxnSpPr>
        <p:spPr>
          <a:xfrm flipH="1" flipV="1">
            <a:off x="6069120" y="3655457"/>
            <a:ext cx="1911664" cy="114194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133C6A-35B8-4770-BCCC-469F8FFE5C27}"/>
              </a:ext>
            </a:extLst>
          </p:cNvPr>
          <p:cNvCxnSpPr>
            <a:cxnSpLocks/>
            <a:stCxn id="17" idx="1"/>
          </p:cNvCxnSpPr>
          <p:nvPr/>
        </p:nvCxnSpPr>
        <p:spPr>
          <a:xfrm flipH="1" flipV="1">
            <a:off x="5368812" y="4018291"/>
            <a:ext cx="2611972" cy="77910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F38683-A11A-48F3-A1C6-7BEEFF9A6872}"/>
              </a:ext>
            </a:extLst>
          </p:cNvPr>
          <p:cNvSpPr txBox="1"/>
          <p:nvPr/>
        </p:nvSpPr>
        <p:spPr>
          <a:xfrm>
            <a:off x="7998617" y="5656362"/>
            <a:ext cx="3425291" cy="646331"/>
          </a:xfrm>
          <a:prstGeom prst="rect">
            <a:avLst/>
          </a:prstGeom>
          <a:noFill/>
        </p:spPr>
        <p:txBody>
          <a:bodyPr wrap="square" rtlCol="0">
            <a:spAutoFit/>
          </a:bodyPr>
          <a:lstStyle/>
          <a:p>
            <a:r>
              <a:rPr lang="en-US" dirty="0"/>
              <a:t>These GCMs (or the average) are displayed</a:t>
            </a:r>
          </a:p>
        </p:txBody>
      </p:sp>
      <p:cxnSp>
        <p:nvCxnSpPr>
          <p:cNvPr id="23" name="Straight Arrow Connector 22">
            <a:extLst>
              <a:ext uri="{FF2B5EF4-FFF2-40B4-BE49-F238E27FC236}">
                <a16:creationId xmlns:a16="http://schemas.microsoft.com/office/drawing/2014/main" id="{DF2C6C14-65EB-48A9-B10C-3F6A88BE348B}"/>
              </a:ext>
            </a:extLst>
          </p:cNvPr>
          <p:cNvCxnSpPr>
            <a:cxnSpLocks/>
          </p:cNvCxnSpPr>
          <p:nvPr/>
        </p:nvCxnSpPr>
        <p:spPr>
          <a:xfrm flipH="1" flipV="1">
            <a:off x="5794911" y="4675744"/>
            <a:ext cx="2173431" cy="108331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059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4612" y="179292"/>
            <a:ext cx="8296936" cy="642687"/>
          </a:xfrm>
        </p:spPr>
        <p:txBody>
          <a:bodyPr>
            <a:normAutofit/>
          </a:bodyPr>
          <a:lstStyle/>
          <a:p>
            <a:r>
              <a:rPr lang="it-IT" dirty="0"/>
              <a:t>Results explorer - Excel</a:t>
            </a:r>
          </a:p>
        </p:txBody>
      </p:sp>
      <p:sp>
        <p:nvSpPr>
          <p:cNvPr id="4" name="Slide Number Placeholder 3"/>
          <p:cNvSpPr>
            <a:spLocks noGrp="1"/>
          </p:cNvSpPr>
          <p:nvPr>
            <p:ph type="sldNum" sz="quarter" idx="12"/>
          </p:nvPr>
        </p:nvSpPr>
        <p:spPr/>
        <p:txBody>
          <a:bodyPr/>
          <a:lstStyle/>
          <a:p>
            <a:fld id="{838B0777-827F-8D42-90B1-61394C340E65}" type="slidenum">
              <a:rPr lang="en-US" smtClean="0"/>
              <a:t>13</a:t>
            </a:fld>
            <a:endParaRPr lang="en-US"/>
          </a:p>
        </p:txBody>
      </p:sp>
      <p:sp>
        <p:nvSpPr>
          <p:cNvPr id="303" name="Content Placeholder 4">
            <a:extLst>
              <a:ext uri="{FF2B5EF4-FFF2-40B4-BE49-F238E27FC236}">
                <a16:creationId xmlns:a16="http://schemas.microsoft.com/office/drawing/2014/main" id="{0A808BFF-2093-184A-A3B1-E28BA533B2B8}"/>
              </a:ext>
            </a:extLst>
          </p:cNvPr>
          <p:cNvSpPr>
            <a:spLocks noGrp="1"/>
          </p:cNvSpPr>
          <p:nvPr>
            <p:ph sz="half" idx="1"/>
          </p:nvPr>
        </p:nvSpPr>
        <p:spPr>
          <a:xfrm>
            <a:off x="185730" y="1357875"/>
            <a:ext cx="9480783" cy="4662915"/>
          </a:xfrm>
        </p:spPr>
        <p:txBody>
          <a:bodyPr>
            <a:normAutofit lnSpcReduction="10000"/>
          </a:bodyPr>
          <a:lstStyle/>
          <a:p>
            <a:pPr marL="457200" indent="-457200">
              <a:buFont typeface="+mj-lt"/>
              <a:buAutoNum type="arabicPeriod"/>
            </a:pPr>
            <a:r>
              <a:rPr lang="en-US" sz="2800" dirty="0">
                <a:solidFill>
                  <a:srgbClr val="2754A2"/>
                </a:solidFill>
              </a:rPr>
              <a:t>Do you see a difference a trend between the different RCPs and between the different years? Are all sub-basins showing the same trend? </a:t>
            </a:r>
          </a:p>
          <a:p>
            <a:pPr marL="457200" indent="-457200">
              <a:buFont typeface="+mj-lt"/>
              <a:buAutoNum type="arabicPeriod"/>
            </a:pPr>
            <a:r>
              <a:rPr lang="en-US" sz="2800" dirty="0">
                <a:solidFill>
                  <a:srgbClr val="2754A2"/>
                </a:solidFill>
              </a:rPr>
              <a:t>Tell about the change. Are some months more affected? Is the rainy season getting dryer/wetter/warmer …. What happen to the dry season</a:t>
            </a:r>
          </a:p>
          <a:p>
            <a:pPr marL="457200" indent="-457200">
              <a:buFont typeface="+mj-lt"/>
              <a:buAutoNum type="arabicPeriod"/>
            </a:pPr>
            <a:r>
              <a:rPr lang="en-US" sz="2800" dirty="0">
                <a:solidFill>
                  <a:srgbClr val="2754A2"/>
                </a:solidFill>
              </a:rPr>
              <a:t>Are the different GCM telling the same story?</a:t>
            </a:r>
          </a:p>
          <a:p>
            <a:pPr marL="457200" indent="-457200">
              <a:buFont typeface="+mj-lt"/>
              <a:buAutoNum type="arabicPeriod"/>
            </a:pPr>
            <a:r>
              <a:rPr lang="en-US" sz="2800" dirty="0">
                <a:solidFill>
                  <a:srgbClr val="2754A2"/>
                </a:solidFill>
              </a:rPr>
              <a:t>Can you tell something about uncertainty?</a:t>
            </a:r>
          </a:p>
          <a:p>
            <a:pPr marL="457200" indent="-457200">
              <a:buFont typeface="+mj-lt"/>
              <a:buAutoNum type="arabicPeriod"/>
            </a:pPr>
            <a:r>
              <a:rPr lang="en-US" sz="2800" dirty="0">
                <a:solidFill>
                  <a:srgbClr val="2754A2"/>
                </a:solidFill>
              </a:rPr>
              <a:t>Can you tell something about climate change?</a:t>
            </a:r>
          </a:p>
          <a:p>
            <a:pPr marL="342900" indent="-342900">
              <a:buFont typeface="Arial" panose="020B0604020202020204" pitchFamily="34" charset="0"/>
              <a:buChar char="•"/>
            </a:pPr>
            <a:endParaRPr lang="en-US" sz="2000" dirty="0">
              <a:solidFill>
                <a:srgbClr val="2754A2"/>
              </a:solidFill>
            </a:endParaRPr>
          </a:p>
          <a:p>
            <a:pPr marL="342900" indent="-342900">
              <a:buFont typeface="Arial" panose="020B0604020202020204" pitchFamily="34" charset="0"/>
              <a:buChar char="•"/>
            </a:pPr>
            <a:endParaRPr lang="en-US" sz="2000" dirty="0">
              <a:solidFill>
                <a:srgbClr val="2754A2"/>
              </a:solidFill>
            </a:endParaRPr>
          </a:p>
          <a:p>
            <a:endParaRPr lang="en-US" sz="2000" dirty="0">
              <a:solidFill>
                <a:srgbClr val="2754A2"/>
              </a:solidFill>
            </a:endParaRPr>
          </a:p>
          <a:p>
            <a:endParaRPr lang="en-US" sz="2000" dirty="0">
              <a:solidFill>
                <a:srgbClr val="2754A2"/>
              </a:solidFill>
            </a:endParaRPr>
          </a:p>
        </p:txBody>
      </p:sp>
    </p:spTree>
    <p:extLst>
      <p:ext uri="{BB962C8B-B14F-4D97-AF65-F5344CB8AC3E}">
        <p14:creationId xmlns:p14="http://schemas.microsoft.com/office/powerpoint/2010/main" val="4183972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A791D3-096C-4E83-AE79-F0B2B187A3ED}"/>
              </a:ext>
            </a:extLst>
          </p:cNvPr>
          <p:cNvGrpSpPr/>
          <p:nvPr/>
        </p:nvGrpSpPr>
        <p:grpSpPr>
          <a:xfrm>
            <a:off x="6728757" y="896842"/>
            <a:ext cx="1993405" cy="2559620"/>
            <a:chOff x="4382460" y="1551873"/>
            <a:chExt cx="2309889" cy="3382556"/>
          </a:xfrm>
        </p:grpSpPr>
        <p:pic>
          <p:nvPicPr>
            <p:cNvPr id="2" name="Picture 1">
              <a:extLst>
                <a:ext uri="{FF2B5EF4-FFF2-40B4-BE49-F238E27FC236}">
                  <a16:creationId xmlns:a16="http://schemas.microsoft.com/office/drawing/2014/main" id="{04715722-990B-42FE-A69A-97A0434657C0}"/>
                </a:ext>
              </a:extLst>
            </p:cNvPr>
            <p:cNvPicPr>
              <a:picLocks noChangeAspect="1"/>
            </p:cNvPicPr>
            <p:nvPr/>
          </p:nvPicPr>
          <p:blipFill>
            <a:blip r:embed="rId3"/>
            <a:stretch>
              <a:fillRect/>
            </a:stretch>
          </p:blipFill>
          <p:spPr>
            <a:xfrm>
              <a:off x="4382460" y="1551873"/>
              <a:ext cx="2203717" cy="2723661"/>
            </a:xfrm>
            <a:prstGeom prst="rect">
              <a:avLst/>
            </a:prstGeom>
          </p:spPr>
        </p:pic>
        <p:cxnSp>
          <p:nvCxnSpPr>
            <p:cNvPr id="6" name="Straight Connector 5">
              <a:extLst>
                <a:ext uri="{FF2B5EF4-FFF2-40B4-BE49-F238E27FC236}">
                  <a16:creationId xmlns:a16="http://schemas.microsoft.com/office/drawing/2014/main" id="{685431EC-3564-4772-B1D4-A1C125550AD4}"/>
                </a:ext>
              </a:extLst>
            </p:cNvPr>
            <p:cNvCxnSpPr>
              <a:cxnSpLocks/>
            </p:cNvCxnSpPr>
            <p:nvPr/>
          </p:nvCxnSpPr>
          <p:spPr>
            <a:xfrm flipH="1" flipV="1">
              <a:off x="6082220" y="3459455"/>
              <a:ext cx="610129" cy="147497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58DBDB1-35B5-4A3D-9D43-603B7395B437}"/>
                </a:ext>
              </a:extLst>
            </p:cNvPr>
            <p:cNvSpPr/>
            <p:nvPr/>
          </p:nvSpPr>
          <p:spPr>
            <a:xfrm>
              <a:off x="5484319" y="3227028"/>
              <a:ext cx="597899" cy="474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sp>
        <p:nvSpPr>
          <p:cNvPr id="12" name="Rectangle 11">
            <a:extLst>
              <a:ext uri="{FF2B5EF4-FFF2-40B4-BE49-F238E27FC236}">
                <a16:creationId xmlns:a16="http://schemas.microsoft.com/office/drawing/2014/main" id="{F64C76A9-826D-4304-AEB3-2BD0962FEA77}"/>
              </a:ext>
            </a:extLst>
          </p:cNvPr>
          <p:cNvSpPr/>
          <p:nvPr/>
        </p:nvSpPr>
        <p:spPr>
          <a:xfrm>
            <a:off x="281253" y="1581155"/>
            <a:ext cx="6230758" cy="4401205"/>
          </a:xfrm>
          <a:prstGeom prst="rect">
            <a:avLst/>
          </a:prstGeom>
        </p:spPr>
        <p:txBody>
          <a:bodyPr wrap="square">
            <a:spAutoFit/>
          </a:bodyPr>
          <a:lstStyle/>
          <a:p>
            <a:pPr marL="285750" indent="-285750" algn="l">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One of the largest river basins in Africa, covering an area of 1.4 million km</a:t>
            </a:r>
            <a:r>
              <a:rPr lang="en-US" sz="2000" baseline="30000" dirty="0">
                <a:effectLst/>
                <a:latin typeface="Tahoma" panose="020B0604030504040204" pitchFamily="34" charset="0"/>
                <a:ea typeface="Tahoma" panose="020B0604030504040204" pitchFamily="34" charset="0"/>
                <a:cs typeface="Tahoma" panose="020B0604030504040204" pitchFamily="34" charset="0"/>
              </a:rPr>
              <a:t>2</a:t>
            </a:r>
            <a:r>
              <a:rPr lang="en-US" sz="2000" dirty="0">
                <a:effectLst/>
                <a:latin typeface="Tahoma" panose="020B0604030504040204" pitchFamily="34" charset="0"/>
                <a:ea typeface="Tahoma" panose="020B0604030504040204" pitchFamily="34" charset="0"/>
                <a:cs typeface="Tahoma" panose="020B0604030504040204" pitchFamily="34" charset="0"/>
              </a:rPr>
              <a:t> and home to around 40 million people.</a:t>
            </a:r>
          </a:p>
          <a:p>
            <a:pPr marL="285750" indent="-285750" algn="l">
              <a:buFont typeface="Arial" panose="020B0604020202020204" pitchFamily="34" charset="0"/>
              <a:buChar char="•"/>
            </a:pP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A transboundary basin spanning over eight countries and 21 </a:t>
            </a:r>
            <a:r>
              <a:rPr lang="en-US" sz="2000" dirty="0" err="1">
                <a:effectLst/>
                <a:latin typeface="Tahoma" panose="020B0604030504040204" pitchFamily="34" charset="0"/>
                <a:ea typeface="Tahoma" panose="020B0604030504040204" pitchFamily="34" charset="0"/>
                <a:cs typeface="Tahoma" panose="020B0604030504040204" pitchFamily="34" charset="0"/>
              </a:rPr>
              <a:t>subbasins</a:t>
            </a:r>
            <a:r>
              <a:rPr lang="en-US" sz="2000" dirty="0">
                <a:effectLst/>
                <a:latin typeface="Tahoma" panose="020B0604030504040204" pitchFamily="34" charset="0"/>
                <a:ea typeface="Tahoma" panose="020B0604030504040204" pitchFamily="34" charset="0"/>
                <a:cs typeface="Tahoma" panose="020B0604030504040204" pitchFamily="34" charset="0"/>
              </a:rPr>
              <a:t>.</a:t>
            </a:r>
          </a:p>
          <a:p>
            <a:pPr marL="285750" indent="-285750" algn="l">
              <a:buFont typeface="Arial" panose="020B0604020202020204" pitchFamily="34" charset="0"/>
              <a:buChar char="•"/>
            </a:pP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Existing governance structure: ZAMCOM</a:t>
            </a:r>
          </a:p>
          <a:p>
            <a:pPr marL="285750" indent="-285750" algn="l">
              <a:buFont typeface="Arial" panose="020B0604020202020204" pitchFamily="34" charset="0"/>
              <a:buChar char="•"/>
            </a:pP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Growing population and economy</a:t>
            </a:r>
          </a:p>
          <a:p>
            <a:pPr marL="285750" indent="-285750" algn="l">
              <a:buFont typeface="Arial" panose="020B0604020202020204" pitchFamily="34" charset="0"/>
              <a:buChar char="•"/>
            </a:pP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Considerable potential for agriculture and hydropower development</a:t>
            </a:r>
          </a:p>
          <a:p>
            <a:pPr marL="285750" indent="-285750" algn="l">
              <a:buFont typeface="Arial" panose="020B0604020202020204" pitchFamily="34" charset="0"/>
              <a:buChar char="•"/>
            </a:pP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22E74DDD-748C-4696-AF31-3119F16854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55867" y="3169499"/>
            <a:ext cx="5154880" cy="3569640"/>
          </a:xfrm>
          <a:prstGeom prst="rect">
            <a:avLst/>
          </a:prstGeom>
        </p:spPr>
      </p:pic>
      <p:sp>
        <p:nvSpPr>
          <p:cNvPr id="11" name="Title 10">
            <a:extLst>
              <a:ext uri="{FF2B5EF4-FFF2-40B4-BE49-F238E27FC236}">
                <a16:creationId xmlns:a16="http://schemas.microsoft.com/office/drawing/2014/main" id="{42AA4381-9746-4D0C-AB80-EB38ECECDB1E}"/>
              </a:ext>
            </a:extLst>
          </p:cNvPr>
          <p:cNvSpPr>
            <a:spLocks noGrp="1"/>
          </p:cNvSpPr>
          <p:nvPr>
            <p:ph type="title"/>
          </p:nvPr>
        </p:nvSpPr>
        <p:spPr/>
        <p:txBody>
          <a:bodyPr>
            <a:normAutofit/>
          </a:bodyPr>
          <a:lstStyle/>
          <a:p>
            <a:r>
              <a:rPr lang="en-US" dirty="0"/>
              <a:t>Study area: Zambezi Basin</a:t>
            </a:r>
          </a:p>
        </p:txBody>
      </p:sp>
      <p:pic>
        <p:nvPicPr>
          <p:cNvPr id="13" name="Picture 12">
            <a:extLst>
              <a:ext uri="{FF2B5EF4-FFF2-40B4-BE49-F238E27FC236}">
                <a16:creationId xmlns:a16="http://schemas.microsoft.com/office/drawing/2014/main" id="{84CC432F-E9D8-4B9C-90BA-320FCBE0AA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6982" y="1101490"/>
            <a:ext cx="2477593" cy="1651729"/>
          </a:xfrm>
          <a:prstGeom prst="rect">
            <a:avLst/>
          </a:prstGeom>
        </p:spPr>
      </p:pic>
    </p:spTree>
    <p:extLst>
      <p:ext uri="{BB962C8B-B14F-4D97-AF65-F5344CB8AC3E}">
        <p14:creationId xmlns:p14="http://schemas.microsoft.com/office/powerpoint/2010/main" val="332018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4092" y="308811"/>
            <a:ext cx="8893908" cy="1077218"/>
          </a:xfrm>
          <a:prstGeom prst="rect">
            <a:avLst/>
          </a:prstGeom>
          <a:noFill/>
        </p:spPr>
        <p:txBody>
          <a:bodyPr wrap="square" rtlCol="0">
            <a:spAutoFit/>
          </a:bodyPr>
          <a:lstStyle/>
          <a:p>
            <a:r>
              <a:rPr lang="en-US" sz="3200" kern="0" dirty="0">
                <a:solidFill>
                  <a:srgbClr val="133B77"/>
                </a:solidFill>
                <a:latin typeface="Calibri" panose="020F0502020204030204" pitchFamily="34" charset="0"/>
                <a:cs typeface="Calibri" panose="020F0502020204030204" pitchFamily="34" charset="0"/>
              </a:rPr>
              <a:t>Using the calibrated hydrological model to calculate</a:t>
            </a:r>
            <a:br>
              <a:rPr lang="en-US" sz="3200" kern="0" dirty="0">
                <a:solidFill>
                  <a:srgbClr val="133B77"/>
                </a:solidFill>
                <a:latin typeface="Calibri" panose="020F0502020204030204" pitchFamily="34" charset="0"/>
                <a:cs typeface="Calibri" panose="020F0502020204030204" pitchFamily="34" charset="0"/>
              </a:rPr>
            </a:br>
            <a:r>
              <a:rPr lang="en-US" sz="3200" kern="0" dirty="0">
                <a:solidFill>
                  <a:srgbClr val="133B77"/>
                </a:solidFill>
                <a:latin typeface="Calibri" panose="020F0502020204030204" pitchFamily="34" charset="0"/>
                <a:cs typeface="Calibri" panose="020F0502020204030204" pitchFamily="34" charset="0"/>
              </a:rPr>
              <a:t>input data for the hydro-economic model </a:t>
            </a:r>
            <a:endParaRPr lang="en-US" sz="3200" dirty="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stretch>
            <a:fillRect/>
          </a:stretch>
        </p:blipFill>
        <p:spPr>
          <a:xfrm>
            <a:off x="1526817" y="1896258"/>
            <a:ext cx="6040187" cy="3240000"/>
          </a:xfrm>
          <a:prstGeom prst="rect">
            <a:avLst/>
          </a:prstGeom>
          <a:ln>
            <a:solidFill>
              <a:schemeClr val="bg2"/>
            </a:solidFill>
          </a:ln>
          <a:effectLst>
            <a:outerShdw blurRad="127000" dist="38100" dir="2700000" algn="tl" rotWithShape="0">
              <a:prstClr val="black">
                <a:alpha val="40000"/>
              </a:prstClr>
            </a:outerShdw>
          </a:effectLst>
        </p:spPr>
      </p:pic>
      <p:pic>
        <p:nvPicPr>
          <p:cNvPr id="9" name="Picture 8"/>
          <p:cNvPicPr>
            <a:picLocks noChangeAspect="1"/>
          </p:cNvPicPr>
          <p:nvPr/>
        </p:nvPicPr>
        <p:blipFill>
          <a:blip r:embed="rId3"/>
          <a:stretch>
            <a:fillRect/>
          </a:stretch>
        </p:blipFill>
        <p:spPr>
          <a:xfrm>
            <a:off x="2160092" y="2231971"/>
            <a:ext cx="6159621" cy="3240000"/>
          </a:xfrm>
          <a:prstGeom prst="rect">
            <a:avLst/>
          </a:prstGeom>
          <a:ln>
            <a:solidFill>
              <a:schemeClr val="bg2"/>
            </a:solidFill>
          </a:ln>
          <a:effectLst>
            <a:outerShdw blurRad="127000" dist="38100" dir="2700000" algn="tl" rotWithShape="0">
              <a:prstClr val="black">
                <a:alpha val="40000"/>
              </a:prstClr>
            </a:outerShdw>
          </a:effectLst>
        </p:spPr>
      </p:pic>
      <p:pic>
        <p:nvPicPr>
          <p:cNvPr id="10" name="Picture 9"/>
          <p:cNvPicPr>
            <a:picLocks noChangeAspect="1"/>
          </p:cNvPicPr>
          <p:nvPr/>
        </p:nvPicPr>
        <p:blipFill>
          <a:blip r:embed="rId4"/>
          <a:stretch>
            <a:fillRect/>
          </a:stretch>
        </p:blipFill>
        <p:spPr>
          <a:xfrm>
            <a:off x="2658281" y="2535090"/>
            <a:ext cx="6294707" cy="3240000"/>
          </a:xfrm>
          <a:prstGeom prst="rect">
            <a:avLst/>
          </a:prstGeom>
          <a:ln>
            <a:solidFill>
              <a:schemeClr val="bg2"/>
            </a:solidFill>
          </a:ln>
          <a:effectLst>
            <a:outerShdw blurRad="127000" dist="38100" dir="2700000" algn="tl" rotWithShape="0">
              <a:prstClr val="black">
                <a:alpha val="40000"/>
              </a:prstClr>
            </a:outerShdw>
          </a:effectLst>
        </p:spPr>
      </p:pic>
      <p:pic>
        <p:nvPicPr>
          <p:cNvPr id="11" name="Picture 10"/>
          <p:cNvPicPr>
            <a:picLocks noChangeAspect="1"/>
          </p:cNvPicPr>
          <p:nvPr/>
        </p:nvPicPr>
        <p:blipFill>
          <a:blip r:embed="rId5"/>
          <a:stretch>
            <a:fillRect/>
          </a:stretch>
        </p:blipFill>
        <p:spPr>
          <a:xfrm>
            <a:off x="3215330" y="2838209"/>
            <a:ext cx="6416678" cy="3240000"/>
          </a:xfrm>
          <a:prstGeom prst="rect">
            <a:avLst/>
          </a:prstGeom>
          <a:ln>
            <a:solidFill>
              <a:schemeClr val="bg2"/>
            </a:solidFill>
          </a:ln>
          <a:effectLst>
            <a:outerShdw blurRad="127000" dist="38100" dir="2700000" algn="tl" rotWithShape="0">
              <a:prstClr val="black">
                <a:alpha val="40000"/>
              </a:prstClr>
            </a:outerShdw>
          </a:effectLst>
        </p:spPr>
      </p:pic>
      <p:pic>
        <p:nvPicPr>
          <p:cNvPr id="12" name="Picture 11"/>
          <p:cNvPicPr>
            <a:picLocks noChangeAspect="1"/>
          </p:cNvPicPr>
          <p:nvPr/>
        </p:nvPicPr>
        <p:blipFill>
          <a:blip r:embed="rId6"/>
          <a:stretch>
            <a:fillRect/>
          </a:stretch>
        </p:blipFill>
        <p:spPr>
          <a:xfrm>
            <a:off x="3647728" y="3354129"/>
            <a:ext cx="6209722" cy="3240000"/>
          </a:xfrm>
          <a:prstGeom prst="rect">
            <a:avLst/>
          </a:prstGeom>
          <a:ln>
            <a:solidFill>
              <a:schemeClr val="bg2"/>
            </a:solidFill>
          </a:ln>
          <a:effectLst>
            <a:outerShdw blurRad="127000" dist="38100" dir="2700000" algn="tl" rotWithShape="0">
              <a:prstClr val="black">
                <a:alpha val="40000"/>
              </a:prstClr>
            </a:outerShdw>
          </a:effectLst>
        </p:spPr>
      </p:pic>
      <p:sp>
        <p:nvSpPr>
          <p:cNvPr id="13" name="TextBox 12">
            <a:extLst>
              <a:ext uri="{FF2B5EF4-FFF2-40B4-BE49-F238E27FC236}">
                <a16:creationId xmlns:a16="http://schemas.microsoft.com/office/drawing/2014/main" id="{A704B1D5-F8A6-4565-8633-289B4950FA5C}"/>
              </a:ext>
            </a:extLst>
          </p:cNvPr>
          <p:cNvSpPr txBox="1"/>
          <p:nvPr/>
        </p:nvSpPr>
        <p:spPr>
          <a:xfrm>
            <a:off x="10128448" y="6453336"/>
            <a:ext cx="504056" cy="369332"/>
          </a:xfrm>
          <a:prstGeom prst="rect">
            <a:avLst/>
          </a:prstGeom>
          <a:noFill/>
        </p:spPr>
        <p:txBody>
          <a:bodyPr wrap="square" rtlCol="0">
            <a:spAutoFit/>
          </a:bodyPr>
          <a:lstStyle/>
          <a:p>
            <a:fld id="{8687BF05-2807-485A-A2DA-6EF8EA41FD7A}" type="slidenum">
              <a:rPr lang="en-GB"/>
              <a:t>3</a:t>
            </a:fld>
            <a:endParaRPr lang="en-GB" dirty="0"/>
          </a:p>
        </p:txBody>
      </p:sp>
    </p:spTree>
    <p:extLst>
      <p:ext uri="{BB962C8B-B14F-4D97-AF65-F5344CB8AC3E}">
        <p14:creationId xmlns:p14="http://schemas.microsoft.com/office/powerpoint/2010/main" val="9538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BB6E7C81-B97D-4011-9CED-56A2F78F133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43" y="2099489"/>
            <a:ext cx="5915025" cy="3830320"/>
          </a:xfrm>
          <a:prstGeom prst="rect">
            <a:avLst/>
          </a:prstGeom>
          <a:noFill/>
          <a:ln>
            <a:noFill/>
          </a:ln>
        </p:spPr>
      </p:pic>
      <p:sp>
        <p:nvSpPr>
          <p:cNvPr id="12" name="TextBox 11"/>
          <p:cNvSpPr txBox="1"/>
          <p:nvPr/>
        </p:nvSpPr>
        <p:spPr>
          <a:xfrm>
            <a:off x="409293" y="148644"/>
            <a:ext cx="10671332" cy="707886"/>
          </a:xfrm>
          <a:prstGeom prst="rect">
            <a:avLst/>
          </a:prstGeom>
          <a:noFill/>
        </p:spPr>
        <p:txBody>
          <a:bodyPr wrap="square" rtlCol="0">
            <a:spAutoFit/>
          </a:bodyPr>
          <a:lstStyle/>
          <a:p>
            <a:pPr algn="l"/>
            <a:r>
              <a:rPr lang="en-US" sz="4000" b="1" dirty="0">
                <a:solidFill>
                  <a:srgbClr val="2754A2"/>
                </a:solidFill>
                <a:effectLst/>
                <a:latin typeface="Tahoma" panose="020B0604030504040204" pitchFamily="34" charset="0"/>
                <a:ea typeface="Tahoma" panose="020B0604030504040204" pitchFamily="34" charset="0"/>
                <a:cs typeface="Tahoma" panose="020B0604030504040204" pitchFamily="34" charset="0"/>
              </a:rPr>
              <a:t>Node-Link Network for Optimization </a:t>
            </a:r>
          </a:p>
        </p:txBody>
      </p:sp>
      <p:sp>
        <p:nvSpPr>
          <p:cNvPr id="11" name="TextBox 10"/>
          <p:cNvSpPr txBox="1"/>
          <p:nvPr/>
        </p:nvSpPr>
        <p:spPr>
          <a:xfrm>
            <a:off x="-237142" y="1699379"/>
            <a:ext cx="3744911" cy="400110"/>
          </a:xfrm>
          <a:prstGeom prst="rect">
            <a:avLst/>
          </a:prstGeom>
          <a:noFill/>
        </p:spPr>
        <p:txBody>
          <a:bodyPr wrap="square" rtlCol="0">
            <a:spAutoFit/>
          </a:bodyPr>
          <a:lstStyle/>
          <a:p>
            <a:pPr algn="ctr"/>
            <a:r>
              <a:rPr lang="en-US" sz="2000" b="1" dirty="0"/>
              <a:t>Sub-basin network</a:t>
            </a:r>
          </a:p>
        </p:txBody>
      </p:sp>
      <p:grpSp>
        <p:nvGrpSpPr>
          <p:cNvPr id="13" name="Group 12">
            <a:extLst>
              <a:ext uri="{FF2B5EF4-FFF2-40B4-BE49-F238E27FC236}">
                <a16:creationId xmlns:a16="http://schemas.microsoft.com/office/drawing/2014/main" id="{94401EEE-7602-4C31-87F9-A92ED7D3F46B}"/>
              </a:ext>
            </a:extLst>
          </p:cNvPr>
          <p:cNvGrpSpPr/>
          <p:nvPr/>
        </p:nvGrpSpPr>
        <p:grpSpPr>
          <a:xfrm>
            <a:off x="1210994" y="3056594"/>
            <a:ext cx="4627250" cy="2660657"/>
            <a:chOff x="0" y="0"/>
            <a:chExt cx="4627825" cy="2660870"/>
          </a:xfrm>
        </p:grpSpPr>
        <p:sp>
          <p:nvSpPr>
            <p:cNvPr id="14" name="Text Box 158">
              <a:extLst>
                <a:ext uri="{FF2B5EF4-FFF2-40B4-BE49-F238E27FC236}">
                  <a16:creationId xmlns:a16="http://schemas.microsoft.com/office/drawing/2014/main" id="{75ACE728-532A-4D03-A35F-E7D488819F15}"/>
                </a:ext>
              </a:extLst>
            </p:cNvPr>
            <p:cNvSpPr txBox="1"/>
            <p:nvPr/>
          </p:nvSpPr>
          <p:spPr>
            <a:xfrm>
              <a:off x="1359673" y="1606163"/>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7</a:t>
              </a:r>
              <a:endParaRPr lang="en-US" sz="1100">
                <a:effectLst/>
                <a:ea typeface="Calibri" panose="020F0502020204030204" pitchFamily="34" charset="0"/>
                <a:cs typeface="Times New Roman" panose="02020603050405020304" pitchFamily="18" charset="0"/>
              </a:endParaRPr>
            </a:p>
          </p:txBody>
        </p:sp>
        <p:sp>
          <p:nvSpPr>
            <p:cNvPr id="15" name="Text Box 159">
              <a:extLst>
                <a:ext uri="{FF2B5EF4-FFF2-40B4-BE49-F238E27FC236}">
                  <a16:creationId xmlns:a16="http://schemas.microsoft.com/office/drawing/2014/main" id="{8C9CC7D1-8385-4504-8A2C-3566D1A68CED}"/>
                </a:ext>
              </a:extLst>
            </p:cNvPr>
            <p:cNvSpPr txBox="1"/>
            <p:nvPr/>
          </p:nvSpPr>
          <p:spPr>
            <a:xfrm>
              <a:off x="119269" y="1769165"/>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6</a:t>
              </a:r>
              <a:endParaRPr lang="en-US" sz="1100">
                <a:effectLst/>
                <a:ea typeface="Calibri" panose="020F0502020204030204" pitchFamily="34" charset="0"/>
                <a:cs typeface="Times New Roman" panose="02020603050405020304" pitchFamily="18" charset="0"/>
              </a:endParaRPr>
            </a:p>
          </p:txBody>
        </p:sp>
        <p:sp>
          <p:nvSpPr>
            <p:cNvPr id="16" name="Text Box 160">
              <a:extLst>
                <a:ext uri="{FF2B5EF4-FFF2-40B4-BE49-F238E27FC236}">
                  <a16:creationId xmlns:a16="http://schemas.microsoft.com/office/drawing/2014/main" id="{79332463-B853-4CBE-8A14-57103E54F588}"/>
                </a:ext>
              </a:extLst>
            </p:cNvPr>
            <p:cNvSpPr txBox="1"/>
            <p:nvPr/>
          </p:nvSpPr>
          <p:spPr>
            <a:xfrm>
              <a:off x="870668" y="1455088"/>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5</a:t>
              </a:r>
              <a:endParaRPr lang="en-US" sz="1100">
                <a:effectLst/>
                <a:ea typeface="Calibri" panose="020F0502020204030204" pitchFamily="34" charset="0"/>
                <a:cs typeface="Times New Roman" panose="02020603050405020304" pitchFamily="18" charset="0"/>
              </a:endParaRPr>
            </a:p>
          </p:txBody>
        </p:sp>
        <p:sp>
          <p:nvSpPr>
            <p:cNvPr id="17" name="Text Box 161">
              <a:extLst>
                <a:ext uri="{FF2B5EF4-FFF2-40B4-BE49-F238E27FC236}">
                  <a16:creationId xmlns:a16="http://schemas.microsoft.com/office/drawing/2014/main" id="{3E201A59-8692-4762-BBAA-EEE6B594B7ED}"/>
                </a:ext>
              </a:extLst>
            </p:cNvPr>
            <p:cNvSpPr txBox="1"/>
            <p:nvPr/>
          </p:nvSpPr>
          <p:spPr>
            <a:xfrm>
              <a:off x="15902" y="906448"/>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4</a:t>
              </a:r>
              <a:endParaRPr lang="en-US" sz="1100">
                <a:effectLst/>
                <a:ea typeface="Calibri" panose="020F0502020204030204" pitchFamily="34" charset="0"/>
                <a:cs typeface="Times New Roman" panose="02020603050405020304" pitchFamily="18" charset="0"/>
              </a:endParaRPr>
            </a:p>
          </p:txBody>
        </p:sp>
        <p:sp>
          <p:nvSpPr>
            <p:cNvPr id="18" name="Text Box 162">
              <a:extLst>
                <a:ext uri="{FF2B5EF4-FFF2-40B4-BE49-F238E27FC236}">
                  <a16:creationId xmlns:a16="http://schemas.microsoft.com/office/drawing/2014/main" id="{80ED1532-EC20-4EDF-A5AE-4BAB3C827484}"/>
                </a:ext>
              </a:extLst>
            </p:cNvPr>
            <p:cNvSpPr txBox="1"/>
            <p:nvPr/>
          </p:nvSpPr>
          <p:spPr>
            <a:xfrm>
              <a:off x="926327" y="0"/>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1</a:t>
              </a:r>
              <a:endParaRPr lang="en-US" sz="1100">
                <a:effectLst/>
                <a:ea typeface="Calibri" panose="020F0502020204030204" pitchFamily="34" charset="0"/>
                <a:cs typeface="Times New Roman" panose="02020603050405020304" pitchFamily="18" charset="0"/>
              </a:endParaRPr>
            </a:p>
          </p:txBody>
        </p:sp>
        <p:sp>
          <p:nvSpPr>
            <p:cNvPr id="19" name="Text Box 163">
              <a:extLst>
                <a:ext uri="{FF2B5EF4-FFF2-40B4-BE49-F238E27FC236}">
                  <a16:creationId xmlns:a16="http://schemas.microsoft.com/office/drawing/2014/main" id="{D2F91053-1BBB-4A48-A667-D7D0431E0C85}"/>
                </a:ext>
              </a:extLst>
            </p:cNvPr>
            <p:cNvSpPr txBox="1"/>
            <p:nvPr/>
          </p:nvSpPr>
          <p:spPr>
            <a:xfrm>
              <a:off x="270344" y="166977"/>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2</a:t>
              </a:r>
              <a:endParaRPr lang="en-US" sz="1100">
                <a:effectLst/>
                <a:ea typeface="Calibri" panose="020F0502020204030204" pitchFamily="34" charset="0"/>
                <a:cs typeface="Times New Roman" panose="02020603050405020304" pitchFamily="18" charset="0"/>
              </a:endParaRPr>
            </a:p>
          </p:txBody>
        </p:sp>
        <p:sp>
          <p:nvSpPr>
            <p:cNvPr id="20" name="Text Box 164">
              <a:extLst>
                <a:ext uri="{FF2B5EF4-FFF2-40B4-BE49-F238E27FC236}">
                  <a16:creationId xmlns:a16="http://schemas.microsoft.com/office/drawing/2014/main" id="{70B44157-5F34-4F03-8D63-E098B1C4E0E4}"/>
                </a:ext>
              </a:extLst>
            </p:cNvPr>
            <p:cNvSpPr txBox="1"/>
            <p:nvPr/>
          </p:nvSpPr>
          <p:spPr>
            <a:xfrm>
              <a:off x="0" y="469127"/>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3</a:t>
              </a:r>
              <a:endParaRPr lang="en-US" sz="1100">
                <a:effectLst/>
                <a:ea typeface="Calibri" panose="020F0502020204030204" pitchFamily="34" charset="0"/>
                <a:cs typeface="Times New Roman" panose="02020603050405020304" pitchFamily="18" charset="0"/>
              </a:endParaRPr>
            </a:p>
          </p:txBody>
        </p:sp>
        <p:sp>
          <p:nvSpPr>
            <p:cNvPr id="21" name="Text Box 165">
              <a:extLst>
                <a:ext uri="{FF2B5EF4-FFF2-40B4-BE49-F238E27FC236}">
                  <a16:creationId xmlns:a16="http://schemas.microsoft.com/office/drawing/2014/main" id="{E8080FA3-086D-4FB9-B9F2-0A9698B3D348}"/>
                </a:ext>
              </a:extLst>
            </p:cNvPr>
            <p:cNvSpPr txBox="1"/>
            <p:nvPr/>
          </p:nvSpPr>
          <p:spPr>
            <a:xfrm>
              <a:off x="2122998" y="1435210"/>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10</a:t>
              </a:r>
              <a:endParaRPr lang="en-US" sz="1100">
                <a:effectLst/>
                <a:ea typeface="Calibri" panose="020F0502020204030204" pitchFamily="34" charset="0"/>
                <a:cs typeface="Times New Roman" panose="02020603050405020304" pitchFamily="18" charset="0"/>
              </a:endParaRPr>
            </a:p>
          </p:txBody>
        </p:sp>
        <p:sp>
          <p:nvSpPr>
            <p:cNvPr id="22" name="Text Box 166">
              <a:extLst>
                <a:ext uri="{FF2B5EF4-FFF2-40B4-BE49-F238E27FC236}">
                  <a16:creationId xmlns:a16="http://schemas.microsoft.com/office/drawing/2014/main" id="{C91161FC-1ED0-497B-8FD8-EB1636CD7BC9}"/>
                </a:ext>
              </a:extLst>
            </p:cNvPr>
            <p:cNvSpPr txBox="1"/>
            <p:nvPr/>
          </p:nvSpPr>
          <p:spPr>
            <a:xfrm>
              <a:off x="3319669" y="1796994"/>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18</a:t>
              </a:r>
              <a:endParaRPr lang="en-US" sz="1100">
                <a:effectLst/>
                <a:ea typeface="Calibri" panose="020F0502020204030204" pitchFamily="34" charset="0"/>
                <a:cs typeface="Times New Roman" panose="02020603050405020304" pitchFamily="18" charset="0"/>
              </a:endParaRPr>
            </a:p>
          </p:txBody>
        </p:sp>
        <p:sp>
          <p:nvSpPr>
            <p:cNvPr id="23" name="Text Box 167">
              <a:extLst>
                <a:ext uri="{FF2B5EF4-FFF2-40B4-BE49-F238E27FC236}">
                  <a16:creationId xmlns:a16="http://schemas.microsoft.com/office/drawing/2014/main" id="{AF8C568D-ECF5-4ABD-AF35-E9EEFF849209}"/>
                </a:ext>
              </a:extLst>
            </p:cNvPr>
            <p:cNvSpPr txBox="1"/>
            <p:nvPr/>
          </p:nvSpPr>
          <p:spPr>
            <a:xfrm>
              <a:off x="1705555" y="186855"/>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11</a:t>
              </a:r>
              <a:endParaRPr lang="en-US" sz="1100">
                <a:effectLst/>
                <a:ea typeface="Calibri" panose="020F0502020204030204" pitchFamily="34" charset="0"/>
                <a:cs typeface="Times New Roman" panose="02020603050405020304" pitchFamily="18" charset="0"/>
              </a:endParaRPr>
            </a:p>
          </p:txBody>
        </p:sp>
        <p:sp>
          <p:nvSpPr>
            <p:cNvPr id="24" name="Text Box 168">
              <a:extLst>
                <a:ext uri="{FF2B5EF4-FFF2-40B4-BE49-F238E27FC236}">
                  <a16:creationId xmlns:a16="http://schemas.microsoft.com/office/drawing/2014/main" id="{F68997A8-D209-4103-8433-F6B5214E4547}"/>
                </a:ext>
              </a:extLst>
            </p:cNvPr>
            <p:cNvSpPr txBox="1"/>
            <p:nvPr/>
          </p:nvSpPr>
          <p:spPr>
            <a:xfrm>
              <a:off x="1741335" y="1005840"/>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12</a:t>
              </a:r>
              <a:endParaRPr lang="en-US" sz="1100">
                <a:effectLst/>
                <a:ea typeface="Calibri" panose="020F0502020204030204" pitchFamily="34" charset="0"/>
                <a:cs typeface="Times New Roman" panose="02020603050405020304" pitchFamily="18" charset="0"/>
              </a:endParaRPr>
            </a:p>
          </p:txBody>
        </p:sp>
        <p:sp>
          <p:nvSpPr>
            <p:cNvPr id="25" name="Text Box 169">
              <a:extLst>
                <a:ext uri="{FF2B5EF4-FFF2-40B4-BE49-F238E27FC236}">
                  <a16:creationId xmlns:a16="http://schemas.microsoft.com/office/drawing/2014/main" id="{BC2778FD-A61C-4FA2-A62A-CFDE70A7E2A8}"/>
                </a:ext>
              </a:extLst>
            </p:cNvPr>
            <p:cNvSpPr txBox="1"/>
            <p:nvPr/>
          </p:nvSpPr>
          <p:spPr>
            <a:xfrm>
              <a:off x="2349610" y="958132"/>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dirty="0">
                  <a:solidFill>
                    <a:srgbClr val="FF0000"/>
                  </a:solidFill>
                  <a:effectLst/>
                  <a:ea typeface="Calibri" panose="020F0502020204030204" pitchFamily="34" charset="0"/>
                  <a:cs typeface="Times New Roman" panose="02020603050405020304" pitchFamily="18" charset="0"/>
                </a:rPr>
                <a:t>13</a:t>
              </a:r>
              <a:endParaRPr lang="en-US" sz="1100" dirty="0">
                <a:effectLst/>
                <a:ea typeface="Calibri" panose="020F0502020204030204" pitchFamily="34" charset="0"/>
                <a:cs typeface="Times New Roman" panose="02020603050405020304" pitchFamily="18" charset="0"/>
              </a:endParaRPr>
            </a:p>
          </p:txBody>
        </p:sp>
        <p:sp>
          <p:nvSpPr>
            <p:cNvPr id="26" name="Text Box 170">
              <a:extLst>
                <a:ext uri="{FF2B5EF4-FFF2-40B4-BE49-F238E27FC236}">
                  <a16:creationId xmlns:a16="http://schemas.microsoft.com/office/drawing/2014/main" id="{7DA465D9-B388-4FAA-91A9-A820DFB80F0F}"/>
                </a:ext>
              </a:extLst>
            </p:cNvPr>
            <p:cNvSpPr txBox="1"/>
            <p:nvPr/>
          </p:nvSpPr>
          <p:spPr>
            <a:xfrm>
              <a:off x="2771029" y="596347"/>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14</a:t>
              </a:r>
              <a:endParaRPr lang="en-US" sz="1100">
                <a:effectLst/>
                <a:ea typeface="Calibri" panose="020F0502020204030204" pitchFamily="34" charset="0"/>
                <a:cs typeface="Times New Roman" panose="02020603050405020304" pitchFamily="18" charset="0"/>
              </a:endParaRPr>
            </a:p>
          </p:txBody>
        </p:sp>
        <p:sp>
          <p:nvSpPr>
            <p:cNvPr id="27" name="Text Box 171">
              <a:extLst>
                <a:ext uri="{FF2B5EF4-FFF2-40B4-BE49-F238E27FC236}">
                  <a16:creationId xmlns:a16="http://schemas.microsoft.com/office/drawing/2014/main" id="{8708BF4A-8E55-41E0-8751-16B6972EAD08}"/>
                </a:ext>
              </a:extLst>
            </p:cNvPr>
            <p:cNvSpPr txBox="1"/>
            <p:nvPr/>
          </p:nvSpPr>
          <p:spPr>
            <a:xfrm>
              <a:off x="2771029" y="1721457"/>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15</a:t>
              </a:r>
              <a:endParaRPr lang="en-US" sz="1100">
                <a:effectLst/>
                <a:ea typeface="Calibri" panose="020F0502020204030204" pitchFamily="34" charset="0"/>
                <a:cs typeface="Times New Roman" panose="02020603050405020304" pitchFamily="18" charset="0"/>
              </a:endParaRPr>
            </a:p>
          </p:txBody>
        </p:sp>
        <p:sp>
          <p:nvSpPr>
            <p:cNvPr id="28" name="Text Box 172">
              <a:extLst>
                <a:ext uri="{FF2B5EF4-FFF2-40B4-BE49-F238E27FC236}">
                  <a16:creationId xmlns:a16="http://schemas.microsoft.com/office/drawing/2014/main" id="{48FCB015-BA6E-4707-971D-B7DE1A19C7B7}"/>
                </a:ext>
              </a:extLst>
            </p:cNvPr>
            <p:cNvSpPr txBox="1"/>
            <p:nvPr/>
          </p:nvSpPr>
          <p:spPr>
            <a:xfrm>
              <a:off x="2981739" y="918375"/>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16</a:t>
              </a:r>
              <a:endParaRPr lang="en-US" sz="1100">
                <a:effectLst/>
                <a:ea typeface="Calibri" panose="020F0502020204030204" pitchFamily="34" charset="0"/>
                <a:cs typeface="Times New Roman" panose="02020603050405020304" pitchFamily="18" charset="0"/>
              </a:endParaRPr>
            </a:p>
          </p:txBody>
        </p:sp>
        <p:sp>
          <p:nvSpPr>
            <p:cNvPr id="29" name="Text Box 173">
              <a:extLst>
                <a:ext uri="{FF2B5EF4-FFF2-40B4-BE49-F238E27FC236}">
                  <a16:creationId xmlns:a16="http://schemas.microsoft.com/office/drawing/2014/main" id="{C8CE4E82-F53A-4460-87C8-3F9A7F9707F7}"/>
                </a:ext>
              </a:extLst>
            </p:cNvPr>
            <p:cNvSpPr txBox="1"/>
            <p:nvPr/>
          </p:nvSpPr>
          <p:spPr>
            <a:xfrm>
              <a:off x="3780845" y="1073426"/>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17</a:t>
              </a:r>
              <a:endParaRPr lang="en-US" sz="1100">
                <a:effectLst/>
                <a:ea typeface="Calibri" panose="020F0502020204030204" pitchFamily="34" charset="0"/>
                <a:cs typeface="Times New Roman" panose="02020603050405020304" pitchFamily="18" charset="0"/>
              </a:endParaRPr>
            </a:p>
          </p:txBody>
        </p:sp>
        <p:sp>
          <p:nvSpPr>
            <p:cNvPr id="30" name="Text Box 174">
              <a:extLst>
                <a:ext uri="{FF2B5EF4-FFF2-40B4-BE49-F238E27FC236}">
                  <a16:creationId xmlns:a16="http://schemas.microsoft.com/office/drawing/2014/main" id="{49C2A33C-7FC5-403A-B54B-061A4B7C1610}"/>
                </a:ext>
              </a:extLst>
            </p:cNvPr>
            <p:cNvSpPr txBox="1"/>
            <p:nvPr/>
          </p:nvSpPr>
          <p:spPr>
            <a:xfrm>
              <a:off x="3820602" y="1709530"/>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dirty="0">
                  <a:solidFill>
                    <a:srgbClr val="FF0000"/>
                  </a:solidFill>
                  <a:effectLst/>
                  <a:ea typeface="Calibri" panose="020F0502020204030204" pitchFamily="34" charset="0"/>
                  <a:cs typeface="Times New Roman" panose="02020603050405020304" pitchFamily="18" charset="0"/>
                </a:rPr>
                <a:t>19</a:t>
              </a:r>
              <a:endParaRPr lang="en-US" sz="1100" dirty="0">
                <a:effectLst/>
                <a:ea typeface="Calibri" panose="020F0502020204030204" pitchFamily="34" charset="0"/>
                <a:cs typeface="Times New Roman" panose="02020603050405020304" pitchFamily="18" charset="0"/>
              </a:endParaRPr>
            </a:p>
          </p:txBody>
        </p:sp>
        <p:sp>
          <p:nvSpPr>
            <p:cNvPr id="31" name="Text Box 175">
              <a:extLst>
                <a:ext uri="{FF2B5EF4-FFF2-40B4-BE49-F238E27FC236}">
                  <a16:creationId xmlns:a16="http://schemas.microsoft.com/office/drawing/2014/main" id="{112F4ECF-94F2-49ED-9353-E00C46FCCFD2}"/>
                </a:ext>
              </a:extLst>
            </p:cNvPr>
            <p:cNvSpPr txBox="1"/>
            <p:nvPr/>
          </p:nvSpPr>
          <p:spPr>
            <a:xfrm>
              <a:off x="3705308" y="397565"/>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20</a:t>
              </a:r>
              <a:endParaRPr lang="en-US" sz="1100">
                <a:effectLst/>
                <a:ea typeface="Calibri" panose="020F0502020204030204" pitchFamily="34" charset="0"/>
                <a:cs typeface="Times New Roman" panose="02020603050405020304" pitchFamily="18" charset="0"/>
              </a:endParaRPr>
            </a:p>
          </p:txBody>
        </p:sp>
        <p:sp>
          <p:nvSpPr>
            <p:cNvPr id="32" name="Text Box 176">
              <a:extLst>
                <a:ext uri="{FF2B5EF4-FFF2-40B4-BE49-F238E27FC236}">
                  <a16:creationId xmlns:a16="http://schemas.microsoft.com/office/drawing/2014/main" id="{FCC069CA-0EC1-4CE5-9B7C-3A826B6C6893}"/>
                </a:ext>
              </a:extLst>
            </p:cNvPr>
            <p:cNvSpPr txBox="1"/>
            <p:nvPr/>
          </p:nvSpPr>
          <p:spPr>
            <a:xfrm>
              <a:off x="4265875" y="2035533"/>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21</a:t>
              </a:r>
              <a:endParaRPr lang="en-US" sz="1100">
                <a:effectLst/>
                <a:ea typeface="Calibri" panose="020F0502020204030204" pitchFamily="34" charset="0"/>
                <a:cs typeface="Times New Roman" panose="02020603050405020304" pitchFamily="18" charset="0"/>
              </a:endParaRPr>
            </a:p>
          </p:txBody>
        </p:sp>
        <p:cxnSp>
          <p:nvCxnSpPr>
            <p:cNvPr id="33" name="Straight Arrow Connector 32">
              <a:extLst>
                <a:ext uri="{FF2B5EF4-FFF2-40B4-BE49-F238E27FC236}">
                  <a16:creationId xmlns:a16="http://schemas.microsoft.com/office/drawing/2014/main" id="{162D4803-A342-4D1D-A9EA-18CC6FCFCDCB}"/>
                </a:ext>
              </a:extLst>
            </p:cNvPr>
            <p:cNvCxnSpPr/>
            <p:nvPr/>
          </p:nvCxnSpPr>
          <p:spPr>
            <a:xfrm>
              <a:off x="1109207" y="246490"/>
              <a:ext cx="54610" cy="117157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A53D21-9FF7-4C01-8039-6479DC4D0039}"/>
                </a:ext>
              </a:extLst>
            </p:cNvPr>
            <p:cNvCxnSpPr/>
            <p:nvPr/>
          </p:nvCxnSpPr>
          <p:spPr>
            <a:xfrm>
              <a:off x="457200" y="401540"/>
              <a:ext cx="653415" cy="103378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19C21A-75CE-420F-BDBB-CBCB92F1A4EB}"/>
                </a:ext>
              </a:extLst>
            </p:cNvPr>
            <p:cNvCxnSpPr/>
            <p:nvPr/>
          </p:nvCxnSpPr>
          <p:spPr>
            <a:xfrm>
              <a:off x="353833" y="604299"/>
              <a:ext cx="650240" cy="83693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3AD82AF-187D-4AE8-B1CD-748E0A0E07CD}"/>
                </a:ext>
              </a:extLst>
            </p:cNvPr>
            <p:cNvCxnSpPr/>
            <p:nvPr/>
          </p:nvCxnSpPr>
          <p:spPr>
            <a:xfrm>
              <a:off x="373711" y="1025718"/>
              <a:ext cx="530225" cy="41592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87DB46-46EA-4274-9DDC-CEED953896D7}"/>
                </a:ext>
              </a:extLst>
            </p:cNvPr>
            <p:cNvCxnSpPr/>
            <p:nvPr/>
          </p:nvCxnSpPr>
          <p:spPr>
            <a:xfrm flipV="1">
              <a:off x="481054" y="1749287"/>
              <a:ext cx="877570" cy="13779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430353-57FE-4F4B-B4B8-22850FDCD503}"/>
                </a:ext>
              </a:extLst>
            </p:cNvPr>
            <p:cNvCxnSpPr/>
            <p:nvPr/>
          </p:nvCxnSpPr>
          <p:spPr>
            <a:xfrm flipV="1">
              <a:off x="1737360" y="1574358"/>
              <a:ext cx="374015" cy="13144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221219-A363-448E-8BB9-A847E45CE07B}"/>
                </a:ext>
              </a:extLst>
            </p:cNvPr>
            <p:cNvCxnSpPr/>
            <p:nvPr/>
          </p:nvCxnSpPr>
          <p:spPr>
            <a:xfrm flipV="1">
              <a:off x="2214438" y="1689652"/>
              <a:ext cx="45085" cy="70548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8DCD1A2-9D8D-46CB-9B96-9ADB2938D2B1}"/>
                </a:ext>
              </a:extLst>
            </p:cNvPr>
            <p:cNvCxnSpPr/>
            <p:nvPr/>
          </p:nvCxnSpPr>
          <p:spPr>
            <a:xfrm>
              <a:off x="1860605" y="441297"/>
              <a:ext cx="45085" cy="55499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CA0FB32-F794-4536-AFE3-2E89DE477E75}"/>
                </a:ext>
              </a:extLst>
            </p:cNvPr>
            <p:cNvCxnSpPr/>
            <p:nvPr/>
          </p:nvCxnSpPr>
          <p:spPr>
            <a:xfrm flipV="1">
              <a:off x="2103120" y="1121133"/>
              <a:ext cx="233045" cy="4508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98C3859-FBCF-4433-8960-98BB0CEA55AC}"/>
                </a:ext>
              </a:extLst>
            </p:cNvPr>
            <p:cNvCxnSpPr/>
            <p:nvPr/>
          </p:nvCxnSpPr>
          <p:spPr>
            <a:xfrm flipV="1">
              <a:off x="2297927" y="1216549"/>
              <a:ext cx="209550" cy="20828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4AF1CE8-FA0A-4F56-82AC-C9CCF81FFFB9}"/>
                </a:ext>
              </a:extLst>
            </p:cNvPr>
            <p:cNvCxnSpPr/>
            <p:nvPr/>
          </p:nvCxnSpPr>
          <p:spPr>
            <a:xfrm>
              <a:off x="2981739" y="850789"/>
              <a:ext cx="81915" cy="6096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AC2042A-828F-428F-8BE1-DCB75D951676}"/>
                </a:ext>
              </a:extLst>
            </p:cNvPr>
            <p:cNvCxnSpPr/>
            <p:nvPr/>
          </p:nvCxnSpPr>
          <p:spPr>
            <a:xfrm>
              <a:off x="3343523" y="1029693"/>
              <a:ext cx="417195" cy="14668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E17EA25-6720-45D0-BED1-518A5074D2AA}"/>
                </a:ext>
              </a:extLst>
            </p:cNvPr>
            <p:cNvCxnSpPr/>
            <p:nvPr/>
          </p:nvCxnSpPr>
          <p:spPr>
            <a:xfrm flipV="1">
              <a:off x="2965836" y="1176793"/>
              <a:ext cx="159385" cy="52451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96E11D0-9F4E-41A8-8A39-EE1B6AB375AD}"/>
                </a:ext>
              </a:extLst>
            </p:cNvPr>
            <p:cNvCxnSpPr/>
            <p:nvPr/>
          </p:nvCxnSpPr>
          <p:spPr>
            <a:xfrm flipV="1">
              <a:off x="3685429" y="1824824"/>
              <a:ext cx="128270" cy="6413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9BD6ED-819C-4FA4-AE75-BE4DFB76FBF5}"/>
                </a:ext>
              </a:extLst>
            </p:cNvPr>
            <p:cNvCxnSpPr/>
            <p:nvPr/>
          </p:nvCxnSpPr>
          <p:spPr>
            <a:xfrm>
              <a:off x="3916017" y="1327867"/>
              <a:ext cx="54610" cy="37020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1D096B-3FC4-407C-8859-F9EC3146CDBF}"/>
                </a:ext>
              </a:extLst>
            </p:cNvPr>
            <p:cNvCxnSpPr/>
            <p:nvPr/>
          </p:nvCxnSpPr>
          <p:spPr>
            <a:xfrm>
              <a:off x="4011433" y="655982"/>
              <a:ext cx="429260" cy="137604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 Box 193">
              <a:extLst>
                <a:ext uri="{FF2B5EF4-FFF2-40B4-BE49-F238E27FC236}">
                  <a16:creationId xmlns:a16="http://schemas.microsoft.com/office/drawing/2014/main" id="{B58BADAE-D6AC-4C7A-BE7C-EF6BAA05A1CC}"/>
                </a:ext>
              </a:extLst>
            </p:cNvPr>
            <p:cNvSpPr txBox="1"/>
            <p:nvPr/>
          </p:nvSpPr>
          <p:spPr>
            <a:xfrm>
              <a:off x="1991802" y="2413220"/>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8</a:t>
              </a:r>
              <a:endParaRPr lang="en-US" sz="1100">
                <a:effectLst/>
                <a:ea typeface="Calibri" panose="020F0502020204030204" pitchFamily="34" charset="0"/>
                <a:cs typeface="Times New Roman" panose="02020603050405020304" pitchFamily="18" charset="0"/>
              </a:endParaRPr>
            </a:p>
          </p:txBody>
        </p:sp>
        <p:sp>
          <p:nvSpPr>
            <p:cNvPr id="50" name="Text Box 194">
              <a:extLst>
                <a:ext uri="{FF2B5EF4-FFF2-40B4-BE49-F238E27FC236}">
                  <a16:creationId xmlns:a16="http://schemas.microsoft.com/office/drawing/2014/main" id="{8142A969-A3F4-45EE-91A7-30820B213F09}"/>
                </a:ext>
              </a:extLst>
            </p:cNvPr>
            <p:cNvSpPr txBox="1"/>
            <p:nvPr/>
          </p:nvSpPr>
          <p:spPr>
            <a:xfrm>
              <a:off x="2655735" y="2122998"/>
              <a:ext cx="361950" cy="247650"/>
            </a:xfrm>
            <a:prstGeom prst="rect">
              <a:avLst/>
            </a:prstGeom>
            <a:solidFill>
              <a:schemeClr val="lt1"/>
            </a:solidFill>
            <a:ln w="6350">
              <a:solidFill>
                <a:srgbClr val="FF000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solidFill>
                    <a:srgbClr val="FF0000"/>
                  </a:solidFill>
                  <a:effectLst/>
                  <a:ea typeface="Calibri" panose="020F0502020204030204" pitchFamily="34" charset="0"/>
                  <a:cs typeface="Times New Roman" panose="02020603050405020304" pitchFamily="18" charset="0"/>
                </a:rPr>
                <a:t>9</a:t>
              </a:r>
              <a:endParaRPr lang="en-US" sz="1100">
                <a:effectLst/>
                <a:ea typeface="Calibri" panose="020F0502020204030204" pitchFamily="34" charset="0"/>
                <a:cs typeface="Times New Roman" panose="02020603050405020304" pitchFamily="18" charset="0"/>
              </a:endParaRPr>
            </a:p>
          </p:txBody>
        </p:sp>
      </p:grpSp>
      <p:pic>
        <p:nvPicPr>
          <p:cNvPr id="52" name="Picture 51">
            <a:extLst>
              <a:ext uri="{FF2B5EF4-FFF2-40B4-BE49-F238E27FC236}">
                <a16:creationId xmlns:a16="http://schemas.microsoft.com/office/drawing/2014/main" id="{CF276922-58B5-4439-B0A3-DB9EB13454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58376" y="1183916"/>
            <a:ext cx="5547020" cy="5581958"/>
          </a:xfrm>
          <a:prstGeom prst="rect">
            <a:avLst/>
          </a:prstGeom>
          <a:noFill/>
          <a:ln>
            <a:noFill/>
          </a:ln>
        </p:spPr>
      </p:pic>
    </p:spTree>
    <p:extLst>
      <p:ext uri="{BB962C8B-B14F-4D97-AF65-F5344CB8AC3E}">
        <p14:creationId xmlns:p14="http://schemas.microsoft.com/office/powerpoint/2010/main" val="138147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スライド番号プレースホルダー 8"/>
          <p:cNvSpPr txBox="1">
            <a:spLocks/>
          </p:cNvSpPr>
          <p:nvPr/>
        </p:nvSpPr>
        <p:spPr>
          <a:xfrm>
            <a:off x="7903298" y="5624514"/>
            <a:ext cx="1543050" cy="273844"/>
          </a:xfrm>
          <a:prstGeom prst="rect">
            <a:avLst/>
          </a:prstGeom>
        </p:spPr>
        <p:txBody>
          <a:bodyPr vert="horz" lIns="68580" tIns="34290" rIns="68580" bIns="3429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10CA3B81-601C-4F46-83B3-1CAB839AB189}" type="slidenum">
              <a:rPr lang="ja-JP" altLang="en-US" sz="900">
                <a:solidFill>
                  <a:prstClr val="black">
                    <a:tint val="75000"/>
                  </a:prstClr>
                </a:solidFill>
                <a:latin typeface="Calibri" panose="020F0502020204030204"/>
                <a:ea typeface="ＭＳ Ｐゴシック" panose="020B0600070205080204" pitchFamily="50" charset="-128"/>
              </a:rPr>
              <a:pPr/>
              <a:t>5</a:t>
            </a:fld>
            <a:endParaRPr lang="ja-JP" altLang="en-US" sz="900">
              <a:solidFill>
                <a:prstClr val="black">
                  <a:tint val="75000"/>
                </a:prstClr>
              </a:solidFill>
              <a:latin typeface="Calibri" panose="020F0502020204030204"/>
              <a:ea typeface="ＭＳ Ｐゴシック" panose="020B0600070205080204" pitchFamily="50" charset="-128"/>
            </a:endParaRPr>
          </a:p>
        </p:txBody>
      </p:sp>
      <p:sp>
        <p:nvSpPr>
          <p:cNvPr id="3" name="TextBox 2"/>
          <p:cNvSpPr txBox="1"/>
          <p:nvPr/>
        </p:nvSpPr>
        <p:spPr>
          <a:xfrm>
            <a:off x="1796763" y="616484"/>
            <a:ext cx="5024534" cy="461665"/>
          </a:xfrm>
          <a:prstGeom prst="rect">
            <a:avLst/>
          </a:prstGeom>
          <a:noFill/>
        </p:spPr>
        <p:txBody>
          <a:bodyPr wrap="square" rtlCol="0">
            <a:spAutoFit/>
          </a:bodyPr>
          <a:lstStyle/>
          <a:p>
            <a:r>
              <a:rPr lang="en-US" kern="0" dirty="0">
                <a:solidFill>
                  <a:srgbClr val="003399"/>
                </a:solidFill>
                <a:latin typeface="Arial Black" panose="020B0A04020102020204" pitchFamily="34" charset="0"/>
              </a:rPr>
              <a:t>Climate Modeling Chain</a:t>
            </a:r>
            <a:endParaRPr lang="en-US" dirty="0">
              <a:solidFill>
                <a:srgbClr val="003399"/>
              </a:solidFill>
              <a:latin typeface="Arial Black" panose="020B0A04020102020204" pitchFamily="34" charset="0"/>
            </a:endParaRPr>
          </a:p>
        </p:txBody>
      </p:sp>
      <p:pic>
        <p:nvPicPr>
          <p:cNvPr id="4" name="Picture 3" descr="A close up of text on a white background&#10;&#10;Description automatically generated">
            <a:extLst>
              <a:ext uri="{FF2B5EF4-FFF2-40B4-BE49-F238E27FC236}">
                <a16:creationId xmlns:a16="http://schemas.microsoft.com/office/drawing/2014/main" id="{9DDDF393-33B8-4A16-9640-16DC6EB552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6576" y="2650355"/>
            <a:ext cx="1601973" cy="120148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10DD0D94-EAE9-406B-A92F-77991A3684B7}"/>
              </a:ext>
            </a:extLst>
          </p:cNvPr>
          <p:cNvPicPr>
            <a:picLocks noChangeAspect="1"/>
          </p:cNvPicPr>
          <p:nvPr/>
        </p:nvPicPr>
        <p:blipFill rotWithShape="1">
          <a:blip r:embed="rId4"/>
          <a:srcRect l="6114" t="5735" r="6114" b="6951"/>
          <a:stretch/>
        </p:blipFill>
        <p:spPr>
          <a:xfrm>
            <a:off x="8133525" y="4364071"/>
            <a:ext cx="2106883" cy="126044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CC4FB55-0D42-41D7-8B87-345F68ABD93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6443"/>
          <a:stretch/>
        </p:blipFill>
        <p:spPr>
          <a:xfrm>
            <a:off x="5277419" y="2946280"/>
            <a:ext cx="2613683" cy="1954850"/>
          </a:xfrm>
          <a:prstGeom prst="rect">
            <a:avLst/>
          </a:prstGeom>
        </p:spPr>
      </p:pic>
      <p:sp>
        <p:nvSpPr>
          <p:cNvPr id="2" name="TextBox 1">
            <a:extLst>
              <a:ext uri="{FF2B5EF4-FFF2-40B4-BE49-F238E27FC236}">
                <a16:creationId xmlns:a16="http://schemas.microsoft.com/office/drawing/2014/main" id="{575F707C-1E09-4AE2-9993-FB2830A26A48}"/>
              </a:ext>
            </a:extLst>
          </p:cNvPr>
          <p:cNvSpPr txBox="1"/>
          <p:nvPr/>
        </p:nvSpPr>
        <p:spPr>
          <a:xfrm>
            <a:off x="3594404" y="1552359"/>
            <a:ext cx="4214651" cy="577081"/>
          </a:xfrm>
          <a:prstGeom prst="rect">
            <a:avLst/>
          </a:prstGeom>
          <a:noFill/>
        </p:spPr>
        <p:txBody>
          <a:bodyPr wrap="square" rtlCol="0">
            <a:spAutoFit/>
          </a:bodyPr>
          <a:lstStyle/>
          <a:p>
            <a:r>
              <a:rPr lang="en-US" sz="1050" dirty="0"/>
              <a:t>1. Representative Concentration Pathway (RCP)</a:t>
            </a:r>
            <a:br>
              <a:rPr lang="en-US" sz="1050" dirty="0"/>
            </a:br>
            <a:r>
              <a:rPr lang="en-US" sz="1050" dirty="0"/>
              <a:t>is a greenhouse gas concentration (not emissions) trajectory adopted by the IPCC for its fifth Assessment Report (AR5) in 2014</a:t>
            </a:r>
          </a:p>
        </p:txBody>
      </p:sp>
      <p:pic>
        <p:nvPicPr>
          <p:cNvPr id="7" name="Picture 6" descr="A picture containing white, black, table, red&#10;&#10;Description automatically generated">
            <a:extLst>
              <a:ext uri="{FF2B5EF4-FFF2-40B4-BE49-F238E27FC236}">
                <a16:creationId xmlns:a16="http://schemas.microsoft.com/office/drawing/2014/main" id="{3C9FB456-F36F-4407-8E55-AF30D557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3550" y="1444224"/>
            <a:ext cx="1642808" cy="1314247"/>
          </a:xfrm>
          <a:prstGeom prst="rect">
            <a:avLst/>
          </a:prstGeom>
        </p:spPr>
      </p:pic>
      <p:sp>
        <p:nvSpPr>
          <p:cNvPr id="8" name="Arc 7">
            <a:extLst>
              <a:ext uri="{FF2B5EF4-FFF2-40B4-BE49-F238E27FC236}">
                <a16:creationId xmlns:a16="http://schemas.microsoft.com/office/drawing/2014/main" id="{05D0A938-B148-41AC-B9D9-29271B0CC962}"/>
              </a:ext>
            </a:extLst>
          </p:cNvPr>
          <p:cNvSpPr/>
          <p:nvPr/>
        </p:nvSpPr>
        <p:spPr>
          <a:xfrm rot="11288165">
            <a:off x="2040825" y="2444595"/>
            <a:ext cx="12010112" cy="2668115"/>
          </a:xfrm>
          <a:prstGeom prst="arc">
            <a:avLst/>
          </a:prstGeom>
          <a:ln w="7620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31E0226E-0C9E-4D89-AF95-5F32D3077099}"/>
              </a:ext>
            </a:extLst>
          </p:cNvPr>
          <p:cNvSpPr txBox="1"/>
          <p:nvPr/>
        </p:nvSpPr>
        <p:spPr>
          <a:xfrm>
            <a:off x="5183005" y="2380299"/>
            <a:ext cx="3736844" cy="738664"/>
          </a:xfrm>
          <a:prstGeom prst="rect">
            <a:avLst/>
          </a:prstGeom>
          <a:noFill/>
        </p:spPr>
        <p:txBody>
          <a:bodyPr wrap="square" rtlCol="0">
            <a:spAutoFit/>
          </a:bodyPr>
          <a:lstStyle/>
          <a:p>
            <a:r>
              <a:rPr lang="en-US" sz="1050" dirty="0"/>
              <a:t>2. General circulation model (GCM) </a:t>
            </a:r>
            <a:br>
              <a:rPr lang="en-US" sz="1050" dirty="0"/>
            </a:br>
            <a:r>
              <a:rPr lang="en-US" sz="1050" dirty="0"/>
              <a:t>is a type of climate model. It employs a mathematical model of the general circulation of a planetary atmosphere or ocean</a:t>
            </a:r>
          </a:p>
        </p:txBody>
      </p:sp>
      <p:sp>
        <p:nvSpPr>
          <p:cNvPr id="14" name="TextBox 13">
            <a:extLst>
              <a:ext uri="{FF2B5EF4-FFF2-40B4-BE49-F238E27FC236}">
                <a16:creationId xmlns:a16="http://schemas.microsoft.com/office/drawing/2014/main" id="{AF1F7DAE-53EE-4C0C-8104-ABA2BF66F715}"/>
              </a:ext>
            </a:extLst>
          </p:cNvPr>
          <p:cNvSpPr txBox="1"/>
          <p:nvPr/>
        </p:nvSpPr>
        <p:spPr>
          <a:xfrm>
            <a:off x="6731493" y="3114923"/>
            <a:ext cx="3736844" cy="577081"/>
          </a:xfrm>
          <a:prstGeom prst="rect">
            <a:avLst/>
          </a:prstGeom>
          <a:noFill/>
        </p:spPr>
        <p:txBody>
          <a:bodyPr wrap="square" rtlCol="0">
            <a:spAutoFit/>
          </a:bodyPr>
          <a:lstStyle/>
          <a:p>
            <a:r>
              <a:rPr lang="en-US" sz="1050" dirty="0"/>
              <a:t>3. Regional Climate Models, Downscaling, Bias Correction </a:t>
            </a:r>
            <a:br>
              <a:rPr lang="en-US" sz="1050" dirty="0"/>
            </a:br>
            <a:r>
              <a:rPr lang="en-US" sz="1050" dirty="0"/>
              <a:t>The spatial resolution of GCMs outputs is sometimes too coarse for regional adaptation</a:t>
            </a:r>
          </a:p>
        </p:txBody>
      </p:sp>
      <p:sp>
        <p:nvSpPr>
          <p:cNvPr id="15" name="TextBox 14">
            <a:extLst>
              <a:ext uri="{FF2B5EF4-FFF2-40B4-BE49-F238E27FC236}">
                <a16:creationId xmlns:a16="http://schemas.microsoft.com/office/drawing/2014/main" id="{46357819-F6B4-49CF-A60C-004868232D42}"/>
              </a:ext>
            </a:extLst>
          </p:cNvPr>
          <p:cNvSpPr txBox="1"/>
          <p:nvPr/>
        </p:nvSpPr>
        <p:spPr>
          <a:xfrm>
            <a:off x="4640815" y="5207440"/>
            <a:ext cx="3736844" cy="577081"/>
          </a:xfrm>
          <a:prstGeom prst="rect">
            <a:avLst/>
          </a:prstGeom>
          <a:noFill/>
        </p:spPr>
        <p:txBody>
          <a:bodyPr wrap="square" rtlCol="0">
            <a:spAutoFit/>
          </a:bodyPr>
          <a:lstStyle/>
          <a:p>
            <a:r>
              <a:rPr lang="en-US" sz="1050" dirty="0"/>
              <a:t>4. Global Hydrological Models (GHMs)</a:t>
            </a:r>
            <a:br>
              <a:rPr lang="en-US" sz="1050" dirty="0"/>
            </a:br>
            <a:r>
              <a:rPr lang="en-US" sz="1050" dirty="0"/>
              <a:t>Global-scale hydrology concentrates on the role of the terrestrial hydrological cycle in System Earth.</a:t>
            </a:r>
          </a:p>
        </p:txBody>
      </p:sp>
      <p:grpSp>
        <p:nvGrpSpPr>
          <p:cNvPr id="21" name="Group 20">
            <a:extLst>
              <a:ext uri="{FF2B5EF4-FFF2-40B4-BE49-F238E27FC236}">
                <a16:creationId xmlns:a16="http://schemas.microsoft.com/office/drawing/2014/main" id="{A411050D-3AFD-447B-A6EE-F8B9D461D772}"/>
              </a:ext>
            </a:extLst>
          </p:cNvPr>
          <p:cNvGrpSpPr/>
          <p:nvPr/>
        </p:nvGrpSpPr>
        <p:grpSpPr>
          <a:xfrm>
            <a:off x="1710123" y="1547676"/>
            <a:ext cx="7231312" cy="2528807"/>
            <a:chOff x="921382" y="3268198"/>
            <a:chExt cx="9641749" cy="3371742"/>
          </a:xfrm>
        </p:grpSpPr>
        <p:sp>
          <p:nvSpPr>
            <p:cNvPr id="22" name="Rectangle 21">
              <a:extLst>
                <a:ext uri="{FF2B5EF4-FFF2-40B4-BE49-F238E27FC236}">
                  <a16:creationId xmlns:a16="http://schemas.microsoft.com/office/drawing/2014/main" id="{EA6349F7-1F8A-4E0A-BB06-5981CD3AAA7F}"/>
                </a:ext>
              </a:extLst>
            </p:cNvPr>
            <p:cNvSpPr/>
            <p:nvPr/>
          </p:nvSpPr>
          <p:spPr>
            <a:xfrm>
              <a:off x="921382" y="3268198"/>
              <a:ext cx="9641749" cy="33717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white, black, table, red&#10;&#10;Description automatically generated">
              <a:extLst>
                <a:ext uri="{FF2B5EF4-FFF2-40B4-BE49-F238E27FC236}">
                  <a16:creationId xmlns:a16="http://schemas.microsoft.com/office/drawing/2014/main" id="{B0E21233-354B-443A-B57D-70B29B9D34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1063" y="3337932"/>
              <a:ext cx="3906342" cy="3125074"/>
            </a:xfrm>
            <a:prstGeom prst="rect">
              <a:avLst/>
            </a:prstGeom>
          </p:spPr>
        </p:pic>
        <p:sp>
          <p:nvSpPr>
            <p:cNvPr id="24" name="TextBox 23">
              <a:extLst>
                <a:ext uri="{FF2B5EF4-FFF2-40B4-BE49-F238E27FC236}">
                  <a16:creationId xmlns:a16="http://schemas.microsoft.com/office/drawing/2014/main" id="{4622009C-83A6-467C-AAB3-657260FE7B7A}"/>
                </a:ext>
              </a:extLst>
            </p:cNvPr>
            <p:cNvSpPr txBox="1"/>
            <p:nvPr/>
          </p:nvSpPr>
          <p:spPr>
            <a:xfrm>
              <a:off x="5271970" y="3547337"/>
              <a:ext cx="5099092" cy="2277546"/>
            </a:xfrm>
            <a:prstGeom prst="rect">
              <a:avLst/>
            </a:prstGeom>
            <a:noFill/>
          </p:spPr>
          <p:txBody>
            <a:bodyPr wrap="square" rtlCol="0">
              <a:spAutoFit/>
            </a:bodyPr>
            <a:lstStyle/>
            <a:p>
              <a:r>
                <a:rPr lang="en-US" sz="1500" dirty="0"/>
                <a:t>1. Representative Concentration Pathway </a:t>
              </a:r>
              <a:br>
                <a:rPr lang="en-US" sz="1500" dirty="0"/>
              </a:br>
              <a:r>
                <a:rPr lang="en-US" sz="1500" dirty="0"/>
                <a:t>   (RCP)</a:t>
              </a:r>
              <a:br>
                <a:rPr lang="en-US" sz="1500" dirty="0"/>
              </a:br>
              <a:br>
                <a:rPr lang="en-US" sz="1500" dirty="0"/>
              </a:br>
              <a:r>
                <a:rPr lang="en-US" sz="1500" dirty="0"/>
                <a:t>is a greenhouse gas concentration (not emissions) trajectory adopted by the IPCC for its fifth Assessment Report (AR5) in 2014</a:t>
              </a:r>
            </a:p>
          </p:txBody>
        </p:sp>
      </p:grpSp>
      <p:grpSp>
        <p:nvGrpSpPr>
          <p:cNvPr id="27" name="Group 26">
            <a:extLst>
              <a:ext uri="{FF2B5EF4-FFF2-40B4-BE49-F238E27FC236}">
                <a16:creationId xmlns:a16="http://schemas.microsoft.com/office/drawing/2014/main" id="{55E86D6B-6276-4859-A17A-0E83B8689DF0}"/>
              </a:ext>
            </a:extLst>
          </p:cNvPr>
          <p:cNvGrpSpPr/>
          <p:nvPr/>
        </p:nvGrpSpPr>
        <p:grpSpPr>
          <a:xfrm>
            <a:off x="2319968" y="2284725"/>
            <a:ext cx="7271666" cy="2528807"/>
            <a:chOff x="1462329" y="1070647"/>
            <a:chExt cx="9695555" cy="3371742"/>
          </a:xfrm>
        </p:grpSpPr>
        <p:grpSp>
          <p:nvGrpSpPr>
            <p:cNvPr id="28" name="Group 27">
              <a:extLst>
                <a:ext uri="{FF2B5EF4-FFF2-40B4-BE49-F238E27FC236}">
                  <a16:creationId xmlns:a16="http://schemas.microsoft.com/office/drawing/2014/main" id="{A217924E-DE04-4C81-B090-FA7EF37CA396}"/>
                </a:ext>
              </a:extLst>
            </p:cNvPr>
            <p:cNvGrpSpPr/>
            <p:nvPr/>
          </p:nvGrpSpPr>
          <p:grpSpPr>
            <a:xfrm>
              <a:off x="1462329" y="1070647"/>
              <a:ext cx="9695555" cy="3371742"/>
              <a:chOff x="921382" y="3268198"/>
              <a:chExt cx="9695555" cy="3371742"/>
            </a:xfrm>
          </p:grpSpPr>
          <p:sp>
            <p:nvSpPr>
              <p:cNvPr id="30" name="Rectangle 29">
                <a:extLst>
                  <a:ext uri="{FF2B5EF4-FFF2-40B4-BE49-F238E27FC236}">
                    <a16:creationId xmlns:a16="http://schemas.microsoft.com/office/drawing/2014/main" id="{6F4A6934-F87A-4A1E-A074-5F8241AC223C}"/>
                  </a:ext>
                </a:extLst>
              </p:cNvPr>
              <p:cNvSpPr/>
              <p:nvPr/>
            </p:nvSpPr>
            <p:spPr>
              <a:xfrm>
                <a:off x="921382" y="3268198"/>
                <a:ext cx="9641749" cy="33717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D907284-5578-45E7-AFC3-B17107FCF769}"/>
                  </a:ext>
                </a:extLst>
              </p:cNvPr>
              <p:cNvSpPr txBox="1"/>
              <p:nvPr/>
            </p:nvSpPr>
            <p:spPr>
              <a:xfrm>
                <a:off x="5517845" y="3423317"/>
                <a:ext cx="5099092" cy="1969770"/>
              </a:xfrm>
              <a:prstGeom prst="rect">
                <a:avLst/>
              </a:prstGeom>
              <a:noFill/>
            </p:spPr>
            <p:txBody>
              <a:bodyPr wrap="square" rtlCol="0">
                <a:spAutoFit/>
              </a:bodyPr>
              <a:lstStyle/>
              <a:p>
                <a:r>
                  <a:rPr lang="en-US" sz="1500" dirty="0"/>
                  <a:t>2. General circulation model (GCM) </a:t>
                </a:r>
              </a:p>
              <a:p>
                <a:br>
                  <a:rPr lang="en-US" sz="1500" dirty="0"/>
                </a:br>
                <a:r>
                  <a:rPr lang="en-US" sz="1500" dirty="0"/>
                  <a:t>is a type of climate model. It employs a mathematical model of the general circulation of a planetary atmosphere or ocean</a:t>
                </a:r>
              </a:p>
            </p:txBody>
          </p:sp>
        </p:grpSp>
        <p:pic>
          <p:nvPicPr>
            <p:cNvPr id="29" name="Picture 28" descr="A close up of text on a white background&#10;&#10;Description automatically generated">
              <a:extLst>
                <a:ext uri="{FF2B5EF4-FFF2-40B4-BE49-F238E27FC236}">
                  <a16:creationId xmlns:a16="http://schemas.microsoft.com/office/drawing/2014/main" id="{0A65FFAD-7110-4C58-9772-8F1DC04973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8967" y="1137657"/>
              <a:ext cx="4213331" cy="3159998"/>
            </a:xfrm>
            <a:prstGeom prst="rect">
              <a:avLst/>
            </a:prstGeom>
          </p:spPr>
        </p:pic>
      </p:grpSp>
      <p:grpSp>
        <p:nvGrpSpPr>
          <p:cNvPr id="26" name="Group 25">
            <a:extLst>
              <a:ext uri="{FF2B5EF4-FFF2-40B4-BE49-F238E27FC236}">
                <a16:creationId xmlns:a16="http://schemas.microsoft.com/office/drawing/2014/main" id="{45202E7A-4FA5-46F3-AF08-EE7F5D96FADD}"/>
              </a:ext>
            </a:extLst>
          </p:cNvPr>
          <p:cNvGrpSpPr/>
          <p:nvPr/>
        </p:nvGrpSpPr>
        <p:grpSpPr>
          <a:xfrm>
            <a:off x="2979310" y="2862494"/>
            <a:ext cx="7271666" cy="2544854"/>
            <a:chOff x="1248222" y="1353313"/>
            <a:chExt cx="9695555" cy="3393139"/>
          </a:xfrm>
        </p:grpSpPr>
        <p:grpSp>
          <p:nvGrpSpPr>
            <p:cNvPr id="17" name="Group 16">
              <a:extLst>
                <a:ext uri="{FF2B5EF4-FFF2-40B4-BE49-F238E27FC236}">
                  <a16:creationId xmlns:a16="http://schemas.microsoft.com/office/drawing/2014/main" id="{C3CB6AB2-70AE-4EDB-AB3C-27D3683484D2}"/>
                </a:ext>
              </a:extLst>
            </p:cNvPr>
            <p:cNvGrpSpPr/>
            <p:nvPr/>
          </p:nvGrpSpPr>
          <p:grpSpPr>
            <a:xfrm>
              <a:off x="1248222" y="1353313"/>
              <a:ext cx="9695555" cy="3371742"/>
              <a:chOff x="921382" y="3268198"/>
              <a:chExt cx="9695555" cy="3371742"/>
            </a:xfrm>
          </p:grpSpPr>
          <p:sp>
            <p:nvSpPr>
              <p:cNvPr id="12" name="Rectangle 11">
                <a:extLst>
                  <a:ext uri="{FF2B5EF4-FFF2-40B4-BE49-F238E27FC236}">
                    <a16:creationId xmlns:a16="http://schemas.microsoft.com/office/drawing/2014/main" id="{6204D540-DC8F-46FD-A61A-2C45BC5D1D04}"/>
                  </a:ext>
                </a:extLst>
              </p:cNvPr>
              <p:cNvSpPr/>
              <p:nvPr/>
            </p:nvSpPr>
            <p:spPr>
              <a:xfrm>
                <a:off x="921382" y="3268198"/>
                <a:ext cx="9641749" cy="33717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EAB9051-9637-4CFE-B8AD-6CE854B654E5}"/>
                  </a:ext>
                </a:extLst>
              </p:cNvPr>
              <p:cNvSpPr txBox="1"/>
              <p:nvPr/>
            </p:nvSpPr>
            <p:spPr>
              <a:xfrm>
                <a:off x="5517845" y="3423317"/>
                <a:ext cx="5099092" cy="2893101"/>
              </a:xfrm>
              <a:prstGeom prst="rect">
                <a:avLst/>
              </a:prstGeom>
              <a:noFill/>
            </p:spPr>
            <p:txBody>
              <a:bodyPr wrap="square" rtlCol="0">
                <a:spAutoFit/>
              </a:bodyPr>
              <a:lstStyle/>
              <a:p>
                <a:r>
                  <a:rPr lang="en-US" sz="1500" dirty="0"/>
                  <a:t>3. Regional Climate Models, Downscaling, </a:t>
                </a:r>
                <a:br>
                  <a:rPr lang="en-US" sz="1500" dirty="0"/>
                </a:br>
                <a:r>
                  <a:rPr lang="en-US" sz="1500" dirty="0"/>
                  <a:t>    Bias Correction</a:t>
                </a:r>
              </a:p>
              <a:p>
                <a:r>
                  <a:rPr lang="en-US" sz="1500" dirty="0"/>
                  <a:t> </a:t>
                </a:r>
                <a:br>
                  <a:rPr lang="en-US" sz="1500" dirty="0"/>
                </a:br>
                <a:r>
                  <a:rPr lang="en-US" sz="1500" dirty="0"/>
                  <a:t>The spatial resolution of GCMs outputs is sometimes too coarse for regional adaptation. Regional Climate Models, downscaling and/or bias Correction is used to downscale and to correct GCMs</a:t>
                </a:r>
              </a:p>
              <a:p>
                <a:endParaRPr lang="en-US" sz="1500" dirty="0"/>
              </a:p>
            </p:txBody>
          </p:sp>
        </p:grpSp>
        <p:pic>
          <p:nvPicPr>
            <p:cNvPr id="32" name="Picture 31" descr="A close up of a logo&#10;&#10;Description automatically generated">
              <a:extLst>
                <a:ext uri="{FF2B5EF4-FFF2-40B4-BE49-F238E27FC236}">
                  <a16:creationId xmlns:a16="http://schemas.microsoft.com/office/drawing/2014/main" id="{97DEDEBF-3F85-4774-B1A0-852B6B5554A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36443"/>
            <a:stretch/>
          </p:blipFill>
          <p:spPr>
            <a:xfrm>
              <a:off x="1337059" y="1375067"/>
              <a:ext cx="4507626" cy="3371385"/>
            </a:xfrm>
            <a:prstGeom prst="rect">
              <a:avLst/>
            </a:prstGeom>
          </p:spPr>
        </p:pic>
      </p:grpSp>
      <p:grpSp>
        <p:nvGrpSpPr>
          <p:cNvPr id="33" name="Group 32">
            <a:extLst>
              <a:ext uri="{FF2B5EF4-FFF2-40B4-BE49-F238E27FC236}">
                <a16:creationId xmlns:a16="http://schemas.microsoft.com/office/drawing/2014/main" id="{61B4B878-89C3-4BE0-99BD-BE5747B17BFC}"/>
              </a:ext>
            </a:extLst>
          </p:cNvPr>
          <p:cNvGrpSpPr/>
          <p:nvPr/>
        </p:nvGrpSpPr>
        <p:grpSpPr>
          <a:xfrm>
            <a:off x="3309565" y="3670450"/>
            <a:ext cx="7250590" cy="2528807"/>
            <a:chOff x="1088354" y="2493972"/>
            <a:chExt cx="9667453" cy="3371742"/>
          </a:xfrm>
        </p:grpSpPr>
        <p:grpSp>
          <p:nvGrpSpPr>
            <p:cNvPr id="35" name="Group 34">
              <a:extLst>
                <a:ext uri="{FF2B5EF4-FFF2-40B4-BE49-F238E27FC236}">
                  <a16:creationId xmlns:a16="http://schemas.microsoft.com/office/drawing/2014/main" id="{E2B36417-0509-4E14-B3C9-8CDF1FA414B7}"/>
                </a:ext>
              </a:extLst>
            </p:cNvPr>
            <p:cNvGrpSpPr/>
            <p:nvPr/>
          </p:nvGrpSpPr>
          <p:grpSpPr>
            <a:xfrm>
              <a:off x="1088354" y="2493972"/>
              <a:ext cx="9667453" cy="3371742"/>
              <a:chOff x="794765" y="3191901"/>
              <a:chExt cx="9667453" cy="3371742"/>
            </a:xfrm>
          </p:grpSpPr>
          <p:sp>
            <p:nvSpPr>
              <p:cNvPr id="37" name="Rectangle 36">
                <a:extLst>
                  <a:ext uri="{FF2B5EF4-FFF2-40B4-BE49-F238E27FC236}">
                    <a16:creationId xmlns:a16="http://schemas.microsoft.com/office/drawing/2014/main" id="{CFD2FD16-A178-469D-991E-096D79B99CDC}"/>
                  </a:ext>
                </a:extLst>
              </p:cNvPr>
              <p:cNvSpPr/>
              <p:nvPr/>
            </p:nvSpPr>
            <p:spPr>
              <a:xfrm>
                <a:off x="794765" y="3191901"/>
                <a:ext cx="9641749" cy="33717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D1DDFA1-2010-49FF-9EE3-C29679708F35}"/>
                  </a:ext>
                </a:extLst>
              </p:cNvPr>
              <p:cNvSpPr txBox="1"/>
              <p:nvPr/>
            </p:nvSpPr>
            <p:spPr>
              <a:xfrm>
                <a:off x="5363126" y="3424408"/>
                <a:ext cx="5099092" cy="2277546"/>
              </a:xfrm>
              <a:prstGeom prst="rect">
                <a:avLst/>
              </a:prstGeom>
              <a:noFill/>
            </p:spPr>
            <p:txBody>
              <a:bodyPr wrap="square" rtlCol="0">
                <a:spAutoFit/>
              </a:bodyPr>
              <a:lstStyle/>
              <a:p>
                <a:r>
                  <a:rPr lang="en-US" sz="1500" dirty="0"/>
                  <a:t>4. Global Hydrological Models (GHMs)</a:t>
                </a:r>
                <a:br>
                  <a:rPr lang="en-US" sz="1500" dirty="0"/>
                </a:br>
                <a:br>
                  <a:rPr lang="en-US" sz="1500" dirty="0"/>
                </a:br>
                <a:r>
                  <a:rPr lang="en-US" sz="1500" dirty="0"/>
                  <a:t>Global-scale hydrology concentrates on the role of the terrestrial hydrological cycle in System Earth. They include the processes for vegetation, soil, groundwater, river routing etc.</a:t>
                </a:r>
              </a:p>
            </p:txBody>
          </p:sp>
        </p:grpSp>
        <p:pic>
          <p:nvPicPr>
            <p:cNvPr id="40" name="Picture 39" descr="A picture containing text&#10;&#10;Description automatically generated">
              <a:extLst>
                <a:ext uri="{FF2B5EF4-FFF2-40B4-BE49-F238E27FC236}">
                  <a16:creationId xmlns:a16="http://schemas.microsoft.com/office/drawing/2014/main" id="{8E91B08E-A07B-4EEE-9C2D-1C71C71F18EC}"/>
                </a:ext>
              </a:extLst>
            </p:cNvPr>
            <p:cNvPicPr>
              <a:picLocks noChangeAspect="1"/>
            </p:cNvPicPr>
            <p:nvPr/>
          </p:nvPicPr>
          <p:blipFill rotWithShape="1">
            <a:blip r:embed="rId4"/>
            <a:srcRect l="6114" t="5735" r="6114" b="6951"/>
            <a:stretch/>
          </p:blipFill>
          <p:spPr>
            <a:xfrm>
              <a:off x="1114235" y="2747126"/>
              <a:ext cx="4577369" cy="2738416"/>
            </a:xfrm>
            <a:prstGeom prst="rect">
              <a:avLst/>
            </a:prstGeom>
          </p:spPr>
        </p:pic>
      </p:grpSp>
    </p:spTree>
    <p:extLst>
      <p:ext uri="{BB962C8B-B14F-4D97-AF65-F5344CB8AC3E}">
        <p14:creationId xmlns:p14="http://schemas.microsoft.com/office/powerpoint/2010/main" val="169707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599" y="364278"/>
            <a:ext cx="10658856" cy="1023257"/>
          </a:xfrm>
        </p:spPr>
        <p:txBody>
          <a:bodyPr>
            <a:normAutofit fontScale="90000"/>
          </a:bodyPr>
          <a:lstStyle/>
          <a:p>
            <a:br>
              <a:rPr lang="en-US" dirty="0"/>
            </a:br>
            <a:br>
              <a:rPr lang="en-US" dirty="0"/>
            </a:br>
            <a:r>
              <a:rPr lang="en-US" dirty="0"/>
              <a:t>Climate projection</a:t>
            </a:r>
            <a:br>
              <a:rPr lang="en-US" dirty="0"/>
            </a:br>
            <a:br>
              <a:rPr lang="en-US" sz="3600" dirty="0"/>
            </a:br>
            <a:r>
              <a:rPr lang="en-US" sz="3600" dirty="0"/>
              <a:t>RCPs and GCMs</a:t>
            </a:r>
            <a:endParaRPr lang="en-US" dirty="0"/>
          </a:p>
        </p:txBody>
      </p:sp>
      <p:sp>
        <p:nvSpPr>
          <p:cNvPr id="6" name="Slide Number Placeholder 5"/>
          <p:cNvSpPr>
            <a:spLocks noGrp="1"/>
          </p:cNvSpPr>
          <p:nvPr>
            <p:ph type="sldNum" sz="quarter" idx="12"/>
          </p:nvPr>
        </p:nvSpPr>
        <p:spPr/>
        <p:txBody>
          <a:bodyPr/>
          <a:lstStyle/>
          <a:p>
            <a:fld id="{D96CBE72-BFB2-4DCD-AE6F-74C058E3833F}" type="slidenum">
              <a:rPr lang="en-US" smtClean="0"/>
              <a:t>6</a:t>
            </a:fld>
            <a:endParaRPr lang="en-US" dirty="0"/>
          </a:p>
        </p:txBody>
      </p: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337" y="2315220"/>
            <a:ext cx="3964032" cy="3964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A picture containing white, black, table, red&#10;&#10;Description automatically generated">
            <a:extLst>
              <a:ext uri="{FF2B5EF4-FFF2-40B4-BE49-F238E27FC236}">
                <a16:creationId xmlns:a16="http://schemas.microsoft.com/office/drawing/2014/main" id="{8EF83117-69D8-4638-A889-442791B7C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54" y="2427228"/>
            <a:ext cx="4310795" cy="3448636"/>
          </a:xfrm>
          <a:prstGeom prst="rect">
            <a:avLst/>
          </a:prstGeom>
        </p:spPr>
      </p:pic>
      <p:sp>
        <p:nvSpPr>
          <p:cNvPr id="5" name="Arrow: Right 4">
            <a:extLst>
              <a:ext uri="{FF2B5EF4-FFF2-40B4-BE49-F238E27FC236}">
                <a16:creationId xmlns:a16="http://schemas.microsoft.com/office/drawing/2014/main" id="{C235EA07-821A-4B4A-91A4-7CECAB6B4BDC}"/>
              </a:ext>
            </a:extLst>
          </p:cNvPr>
          <p:cNvSpPr/>
          <p:nvPr/>
        </p:nvSpPr>
        <p:spPr>
          <a:xfrm>
            <a:off x="5613669" y="3955581"/>
            <a:ext cx="464112" cy="455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42E914-3A7A-4EA3-A0B8-6B2738880022}"/>
              </a:ext>
            </a:extLst>
          </p:cNvPr>
          <p:cNvGrpSpPr/>
          <p:nvPr/>
        </p:nvGrpSpPr>
        <p:grpSpPr>
          <a:xfrm>
            <a:off x="2827176" y="2931091"/>
            <a:ext cx="2370618" cy="2930482"/>
            <a:chOff x="2827176" y="2931091"/>
            <a:chExt cx="2370618" cy="2930482"/>
          </a:xfrm>
        </p:grpSpPr>
        <p:sp>
          <p:nvSpPr>
            <p:cNvPr id="7" name="Right Brace 6">
              <a:extLst>
                <a:ext uri="{FF2B5EF4-FFF2-40B4-BE49-F238E27FC236}">
                  <a16:creationId xmlns:a16="http://schemas.microsoft.com/office/drawing/2014/main" id="{D8CBA8CF-2BC1-484E-BD10-5E50C5AAE79D}"/>
                </a:ext>
              </a:extLst>
            </p:cNvPr>
            <p:cNvSpPr/>
            <p:nvPr/>
          </p:nvSpPr>
          <p:spPr>
            <a:xfrm>
              <a:off x="2827176" y="4833257"/>
              <a:ext cx="93306" cy="401216"/>
            </a:xfrm>
            <a:prstGeom prst="rightBrace">
              <a:avLst/>
            </a:prstGeom>
            <a:ln w="635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EB7AC6D9-D1A4-4AFC-94FE-391645B1E27E}"/>
                </a:ext>
              </a:extLst>
            </p:cNvPr>
            <p:cNvSpPr/>
            <p:nvPr/>
          </p:nvSpPr>
          <p:spPr>
            <a:xfrm>
              <a:off x="4426411" y="3270119"/>
              <a:ext cx="93306" cy="2100534"/>
            </a:xfrm>
            <a:prstGeom prst="rightBrace">
              <a:avLst/>
            </a:prstGeom>
            <a:ln w="635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823B02D-F79C-4063-ADC2-D283A8158C93}"/>
                </a:ext>
              </a:extLst>
            </p:cNvPr>
            <p:cNvSpPr txBox="1"/>
            <p:nvPr/>
          </p:nvSpPr>
          <p:spPr>
            <a:xfrm rot="5400000">
              <a:off x="3547887" y="4211666"/>
              <a:ext cx="2930482" cy="369332"/>
            </a:xfrm>
            <a:prstGeom prst="rect">
              <a:avLst/>
            </a:prstGeom>
            <a:noFill/>
          </p:spPr>
          <p:txBody>
            <a:bodyPr wrap="square" rtlCol="0">
              <a:spAutoFit/>
            </a:bodyPr>
            <a:lstStyle/>
            <a:p>
              <a:r>
                <a:rPr lang="en-US" dirty="0"/>
                <a:t>Uncertainties from RCPs</a:t>
              </a:r>
            </a:p>
          </p:txBody>
        </p:sp>
      </p:grpSp>
      <p:grpSp>
        <p:nvGrpSpPr>
          <p:cNvPr id="22" name="Group 21">
            <a:extLst>
              <a:ext uri="{FF2B5EF4-FFF2-40B4-BE49-F238E27FC236}">
                <a16:creationId xmlns:a16="http://schemas.microsoft.com/office/drawing/2014/main" id="{7A624EA5-F293-4D69-9E67-4F258383C904}"/>
              </a:ext>
            </a:extLst>
          </p:cNvPr>
          <p:cNvGrpSpPr/>
          <p:nvPr/>
        </p:nvGrpSpPr>
        <p:grpSpPr>
          <a:xfrm>
            <a:off x="9086088" y="2831995"/>
            <a:ext cx="1452169" cy="2930482"/>
            <a:chOff x="9086088" y="2831995"/>
            <a:chExt cx="1452169" cy="2930482"/>
          </a:xfrm>
        </p:grpSpPr>
        <p:sp>
          <p:nvSpPr>
            <p:cNvPr id="17" name="Right Brace 16">
              <a:extLst>
                <a:ext uri="{FF2B5EF4-FFF2-40B4-BE49-F238E27FC236}">
                  <a16:creationId xmlns:a16="http://schemas.microsoft.com/office/drawing/2014/main" id="{2D5C1E8D-9A02-48DD-9AC6-2D64FAB6798B}"/>
                </a:ext>
              </a:extLst>
            </p:cNvPr>
            <p:cNvSpPr/>
            <p:nvPr/>
          </p:nvSpPr>
          <p:spPr>
            <a:xfrm>
              <a:off x="9086088" y="4486998"/>
              <a:ext cx="122440" cy="284406"/>
            </a:xfrm>
            <a:prstGeom prst="rightBrace">
              <a:avLst/>
            </a:prstGeom>
            <a:ln w="635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2E8389D6-5431-48EF-9422-A7F110DEE52D}"/>
                </a:ext>
              </a:extLst>
            </p:cNvPr>
            <p:cNvSpPr/>
            <p:nvPr/>
          </p:nvSpPr>
          <p:spPr>
            <a:xfrm>
              <a:off x="9101008" y="4032493"/>
              <a:ext cx="122440" cy="284406"/>
            </a:xfrm>
            <a:prstGeom prst="rightBrace">
              <a:avLst/>
            </a:prstGeom>
            <a:ln w="635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E9B5019-F41A-4753-91A0-3313FD49BDAF}"/>
                </a:ext>
              </a:extLst>
            </p:cNvPr>
            <p:cNvSpPr txBox="1"/>
            <p:nvPr/>
          </p:nvSpPr>
          <p:spPr>
            <a:xfrm rot="5400000">
              <a:off x="8888350" y="4112570"/>
              <a:ext cx="2930482" cy="369332"/>
            </a:xfrm>
            <a:prstGeom prst="rect">
              <a:avLst/>
            </a:prstGeom>
            <a:noFill/>
          </p:spPr>
          <p:txBody>
            <a:bodyPr wrap="square" rtlCol="0">
              <a:spAutoFit/>
            </a:bodyPr>
            <a:lstStyle/>
            <a:p>
              <a:r>
                <a:rPr lang="en-US" dirty="0"/>
                <a:t>Uncertainties from GCMs</a:t>
              </a:r>
            </a:p>
          </p:txBody>
        </p:sp>
      </p:grpSp>
    </p:spTree>
    <p:extLst>
      <p:ext uri="{BB962C8B-B14F-4D97-AF65-F5344CB8AC3E}">
        <p14:creationId xmlns:p14="http://schemas.microsoft.com/office/powerpoint/2010/main" val="278227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1652" y="5655266"/>
            <a:ext cx="9264838" cy="1015663"/>
          </a:xfrm>
          <a:prstGeom prst="rect">
            <a:avLst/>
          </a:prstGeom>
          <a:noFill/>
        </p:spPr>
        <p:txBody>
          <a:bodyPr wrap="square" rtlCol="0">
            <a:spAutoFit/>
          </a:bodyPr>
          <a:lstStyle/>
          <a:p>
            <a:pPr algn="l"/>
            <a:r>
              <a:rPr lang="en-US" sz="2000" dirty="0">
                <a:solidFill>
                  <a:prstClr val="black"/>
                </a:solidFill>
              </a:rPr>
              <a:t>Zambezi results from Community Water Model - Station: </a:t>
            </a:r>
            <a:r>
              <a:rPr lang="en-US" sz="2000" dirty="0" err="1">
                <a:solidFill>
                  <a:prstClr val="black"/>
                </a:solidFill>
              </a:rPr>
              <a:t>Katima</a:t>
            </a:r>
            <a:r>
              <a:rPr lang="en-US" sz="2000" dirty="0">
                <a:solidFill>
                  <a:prstClr val="black"/>
                </a:solidFill>
              </a:rPr>
              <a:t> </a:t>
            </a:r>
          </a:p>
          <a:p>
            <a:pPr algn="l"/>
            <a:r>
              <a:rPr lang="en-US" sz="2000" dirty="0">
                <a:solidFill>
                  <a:prstClr val="black"/>
                </a:solidFill>
              </a:rPr>
              <a:t>Period 2006-2015  – Ensemble of 40 members</a:t>
            </a:r>
          </a:p>
          <a:p>
            <a:pPr algn="l"/>
            <a:r>
              <a:rPr lang="en-US" sz="2000" dirty="0">
                <a:solidFill>
                  <a:prstClr val="black"/>
                </a:solidFill>
              </a:rPr>
              <a:t>Discharge [km</a:t>
            </a:r>
            <a:r>
              <a:rPr lang="en-US" sz="2000" baseline="30000" dirty="0">
                <a:solidFill>
                  <a:prstClr val="black"/>
                </a:solidFill>
              </a:rPr>
              <a:t>3</a:t>
            </a:r>
            <a:r>
              <a:rPr lang="en-US" sz="2000" dirty="0">
                <a:solidFill>
                  <a:prstClr val="black"/>
                </a:solidFill>
              </a:rPr>
              <a:t>/month]</a:t>
            </a:r>
          </a:p>
        </p:txBody>
      </p:sp>
      <p:grpSp>
        <p:nvGrpSpPr>
          <p:cNvPr id="29" name="Group 28">
            <a:extLst>
              <a:ext uri="{FF2B5EF4-FFF2-40B4-BE49-F238E27FC236}">
                <a16:creationId xmlns:a16="http://schemas.microsoft.com/office/drawing/2014/main" id="{7EB14647-BFB9-425C-BD04-F46780111D52}"/>
              </a:ext>
            </a:extLst>
          </p:cNvPr>
          <p:cNvGrpSpPr/>
          <p:nvPr/>
        </p:nvGrpSpPr>
        <p:grpSpPr>
          <a:xfrm>
            <a:off x="8397033" y="4382195"/>
            <a:ext cx="2558913" cy="1200329"/>
            <a:chOff x="8702767" y="3429000"/>
            <a:chExt cx="2558913" cy="1200329"/>
          </a:xfrm>
        </p:grpSpPr>
        <p:sp>
          <p:nvSpPr>
            <p:cNvPr id="16" name="TextBox 15">
              <a:extLst>
                <a:ext uri="{FF2B5EF4-FFF2-40B4-BE49-F238E27FC236}">
                  <a16:creationId xmlns:a16="http://schemas.microsoft.com/office/drawing/2014/main" id="{2BFC2A94-BE74-4967-9076-167A7F67F8CA}"/>
                </a:ext>
              </a:extLst>
            </p:cNvPr>
            <p:cNvSpPr txBox="1"/>
            <p:nvPr/>
          </p:nvSpPr>
          <p:spPr>
            <a:xfrm>
              <a:off x="9245456" y="3429000"/>
              <a:ext cx="2016224" cy="1200329"/>
            </a:xfrm>
            <a:prstGeom prst="rect">
              <a:avLst/>
            </a:prstGeom>
            <a:noFill/>
          </p:spPr>
          <p:txBody>
            <a:bodyPr wrap="square" rtlCol="0">
              <a:spAutoFit/>
            </a:bodyPr>
            <a:lstStyle/>
            <a:p>
              <a:pPr algn="l"/>
              <a:r>
                <a:rPr lang="en-US" sz="1800" dirty="0"/>
                <a:t>GFDL-ESM2m</a:t>
              </a:r>
            </a:p>
            <a:p>
              <a:pPr algn="l"/>
              <a:r>
                <a:rPr lang="en-US" sz="1800" dirty="0"/>
                <a:t>HadGEM2-ES</a:t>
              </a:r>
            </a:p>
            <a:p>
              <a:pPr algn="l"/>
              <a:r>
                <a:rPr lang="en-US" sz="1800" dirty="0"/>
                <a:t>IPSL-CM5A-LR</a:t>
              </a:r>
            </a:p>
            <a:p>
              <a:pPr algn="l"/>
              <a:r>
                <a:rPr lang="en-US" sz="1800" dirty="0"/>
                <a:t>MIROC5</a:t>
              </a:r>
            </a:p>
          </p:txBody>
        </p:sp>
        <p:cxnSp>
          <p:nvCxnSpPr>
            <p:cNvPr id="18" name="Straight Connector 17">
              <a:extLst>
                <a:ext uri="{FF2B5EF4-FFF2-40B4-BE49-F238E27FC236}">
                  <a16:creationId xmlns:a16="http://schemas.microsoft.com/office/drawing/2014/main" id="{0DFEBA25-9AC3-4D3A-A4D3-11668BCFCDB3}"/>
                </a:ext>
              </a:extLst>
            </p:cNvPr>
            <p:cNvCxnSpPr/>
            <p:nvPr/>
          </p:nvCxnSpPr>
          <p:spPr>
            <a:xfrm>
              <a:off x="8702767" y="3645488"/>
              <a:ext cx="36004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EFF877E-5F7A-4645-9635-2E6A69D8E966}"/>
                </a:ext>
              </a:extLst>
            </p:cNvPr>
            <p:cNvCxnSpPr/>
            <p:nvPr/>
          </p:nvCxnSpPr>
          <p:spPr>
            <a:xfrm>
              <a:off x="8713661" y="3909013"/>
              <a:ext cx="360040" cy="0"/>
            </a:xfrm>
            <a:prstGeom prst="line">
              <a:avLst/>
            </a:prstGeom>
            <a:ln w="3492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329A80-94ED-4BF1-8233-E972F6D7B73B}"/>
                </a:ext>
              </a:extLst>
            </p:cNvPr>
            <p:cNvCxnSpPr/>
            <p:nvPr/>
          </p:nvCxnSpPr>
          <p:spPr>
            <a:xfrm>
              <a:off x="8713683" y="4173294"/>
              <a:ext cx="360040" cy="0"/>
            </a:xfrm>
            <a:prstGeom prst="line">
              <a:avLst/>
            </a:prstGeom>
            <a:ln w="349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35704A-BF8E-4081-B058-CB67FE5C71B3}"/>
                </a:ext>
              </a:extLst>
            </p:cNvPr>
            <p:cNvCxnSpPr/>
            <p:nvPr/>
          </p:nvCxnSpPr>
          <p:spPr>
            <a:xfrm>
              <a:off x="8702767" y="4433390"/>
              <a:ext cx="360040"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B706B4CE-689D-4CF4-8BF2-2B56A44ACB10}"/>
              </a:ext>
            </a:extLst>
          </p:cNvPr>
          <p:cNvPicPr>
            <a:picLocks noChangeAspect="1"/>
          </p:cNvPicPr>
          <p:nvPr/>
        </p:nvPicPr>
        <p:blipFill rotWithShape="1">
          <a:blip r:embed="rId3"/>
          <a:srcRect b="35864"/>
          <a:stretch/>
        </p:blipFill>
        <p:spPr>
          <a:xfrm>
            <a:off x="411652" y="1503976"/>
            <a:ext cx="7176086" cy="3814207"/>
          </a:xfrm>
          <a:prstGeom prst="rect">
            <a:avLst/>
          </a:prstGeom>
        </p:spPr>
      </p:pic>
      <p:pic>
        <p:nvPicPr>
          <p:cNvPr id="23" name="Picture 22">
            <a:extLst>
              <a:ext uri="{FF2B5EF4-FFF2-40B4-BE49-F238E27FC236}">
                <a16:creationId xmlns:a16="http://schemas.microsoft.com/office/drawing/2014/main" id="{C8B5C734-9EC6-4CE9-8869-A67C345724C4}"/>
              </a:ext>
            </a:extLst>
          </p:cNvPr>
          <p:cNvPicPr>
            <a:picLocks noChangeAspect="1"/>
          </p:cNvPicPr>
          <p:nvPr/>
        </p:nvPicPr>
        <p:blipFill rotWithShape="1">
          <a:blip r:embed="rId4"/>
          <a:srcRect b="35445"/>
          <a:stretch/>
        </p:blipFill>
        <p:spPr>
          <a:xfrm>
            <a:off x="411652" y="1511937"/>
            <a:ext cx="7176086" cy="3832555"/>
          </a:xfrm>
          <a:prstGeom prst="rect">
            <a:avLst/>
          </a:prstGeom>
        </p:spPr>
      </p:pic>
      <p:pic>
        <p:nvPicPr>
          <p:cNvPr id="24" name="Picture 23">
            <a:extLst>
              <a:ext uri="{FF2B5EF4-FFF2-40B4-BE49-F238E27FC236}">
                <a16:creationId xmlns:a16="http://schemas.microsoft.com/office/drawing/2014/main" id="{4B02917E-F1CC-42B0-8C43-2FC4ACC248BF}"/>
              </a:ext>
            </a:extLst>
          </p:cNvPr>
          <p:cNvPicPr>
            <a:picLocks noChangeAspect="1"/>
          </p:cNvPicPr>
          <p:nvPr/>
        </p:nvPicPr>
        <p:blipFill rotWithShape="1">
          <a:blip r:embed="rId5"/>
          <a:srcRect b="35754"/>
          <a:stretch/>
        </p:blipFill>
        <p:spPr>
          <a:xfrm>
            <a:off x="411652" y="1503976"/>
            <a:ext cx="7176086" cy="3814207"/>
          </a:xfrm>
          <a:prstGeom prst="rect">
            <a:avLst/>
          </a:prstGeom>
        </p:spPr>
      </p:pic>
      <p:pic>
        <p:nvPicPr>
          <p:cNvPr id="25" name="Picture 24">
            <a:extLst>
              <a:ext uri="{FF2B5EF4-FFF2-40B4-BE49-F238E27FC236}">
                <a16:creationId xmlns:a16="http://schemas.microsoft.com/office/drawing/2014/main" id="{2A57533A-7804-412B-82B3-E4808B4ADBFF}"/>
              </a:ext>
            </a:extLst>
          </p:cNvPr>
          <p:cNvPicPr>
            <a:picLocks noChangeAspect="1"/>
          </p:cNvPicPr>
          <p:nvPr/>
        </p:nvPicPr>
        <p:blipFill rotWithShape="1">
          <a:blip r:embed="rId6"/>
          <a:srcRect b="36584"/>
          <a:stretch/>
        </p:blipFill>
        <p:spPr>
          <a:xfrm>
            <a:off x="411652" y="1552224"/>
            <a:ext cx="7176086" cy="3771368"/>
          </a:xfrm>
          <a:prstGeom prst="rect">
            <a:avLst/>
          </a:prstGeom>
        </p:spPr>
      </p:pic>
      <p:sp>
        <p:nvSpPr>
          <p:cNvPr id="17" name="Title 3">
            <a:extLst>
              <a:ext uri="{FF2B5EF4-FFF2-40B4-BE49-F238E27FC236}">
                <a16:creationId xmlns:a16="http://schemas.microsoft.com/office/drawing/2014/main" id="{7F2DA177-B757-44B5-8C52-F8F8FC453E35}"/>
              </a:ext>
            </a:extLst>
          </p:cNvPr>
          <p:cNvSpPr txBox="1">
            <a:spLocks/>
          </p:cNvSpPr>
          <p:nvPr/>
        </p:nvSpPr>
        <p:spPr>
          <a:xfrm>
            <a:off x="242375" y="694902"/>
            <a:ext cx="7997825" cy="3693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00579C"/>
                </a:solidFill>
                <a:latin typeface="Tahoma" panose="020B0604030504040204" pitchFamily="34" charset="0"/>
                <a:ea typeface="Tahoma" panose="020B0604030504040204" pitchFamily="34" charset="0"/>
                <a:cs typeface="Tahoma" panose="020B0604030504040204" pitchFamily="34" charset="0"/>
              </a:defRPr>
            </a:lvl1pPr>
          </a:lstStyle>
          <a:p>
            <a:pPr fontAlgn="auto">
              <a:spcAft>
                <a:spcPts val="0"/>
              </a:spcAft>
            </a:pPr>
            <a:r>
              <a:rPr lang="en-US" sz="4000" dirty="0">
                <a:effectLst/>
              </a:rPr>
              <a:t>Climate &amp; Hydrological uncertainty</a:t>
            </a:r>
          </a:p>
        </p:txBody>
      </p:sp>
      <p:sp>
        <p:nvSpPr>
          <p:cNvPr id="26" name="TextBox 25">
            <a:extLst>
              <a:ext uri="{FF2B5EF4-FFF2-40B4-BE49-F238E27FC236}">
                <a16:creationId xmlns:a16="http://schemas.microsoft.com/office/drawing/2014/main" id="{8541AFCB-B510-485D-9E3E-AB99BCCAC709}"/>
              </a:ext>
            </a:extLst>
          </p:cNvPr>
          <p:cNvSpPr txBox="1"/>
          <p:nvPr/>
        </p:nvSpPr>
        <p:spPr>
          <a:xfrm>
            <a:off x="8370258" y="2612606"/>
            <a:ext cx="3664422" cy="1631216"/>
          </a:xfrm>
          <a:prstGeom prst="rect">
            <a:avLst/>
          </a:prstGeom>
          <a:noFill/>
        </p:spPr>
        <p:txBody>
          <a:bodyPr wrap="square" rtlCol="0">
            <a:spAutoFit/>
          </a:bodyPr>
          <a:lstStyle/>
          <a:p>
            <a:pPr algn="l"/>
            <a:r>
              <a:rPr lang="en-US" sz="2000" dirty="0">
                <a:solidFill>
                  <a:prstClr val="black"/>
                </a:solidFill>
              </a:rPr>
              <a:t>Scenario RCP 4.5</a:t>
            </a:r>
            <a:br>
              <a:rPr lang="en-US" sz="2000" dirty="0">
                <a:solidFill>
                  <a:prstClr val="black"/>
                </a:solidFill>
              </a:rPr>
            </a:br>
            <a:r>
              <a:rPr lang="en-US" sz="2000" dirty="0">
                <a:solidFill>
                  <a:prstClr val="black"/>
                </a:solidFill>
              </a:rPr>
              <a:t>CMIP5 Ensemble</a:t>
            </a:r>
          </a:p>
          <a:p>
            <a:pPr algn="l"/>
            <a:endParaRPr lang="en-US" sz="2000" dirty="0">
              <a:solidFill>
                <a:prstClr val="black"/>
              </a:solidFill>
            </a:endParaRPr>
          </a:p>
          <a:p>
            <a:pPr algn="l"/>
            <a:endParaRPr lang="en-US" sz="2000" dirty="0">
              <a:solidFill>
                <a:prstClr val="black"/>
              </a:solidFill>
            </a:endParaRPr>
          </a:p>
          <a:p>
            <a:pPr algn="l"/>
            <a:r>
              <a:rPr lang="en-US" sz="2000" dirty="0">
                <a:solidFill>
                  <a:prstClr val="black"/>
                </a:solidFill>
              </a:rPr>
              <a:t>4 General Circulation Models</a:t>
            </a:r>
          </a:p>
        </p:txBody>
      </p:sp>
      <p:grpSp>
        <p:nvGrpSpPr>
          <p:cNvPr id="13" name="Group 12">
            <a:extLst>
              <a:ext uri="{FF2B5EF4-FFF2-40B4-BE49-F238E27FC236}">
                <a16:creationId xmlns:a16="http://schemas.microsoft.com/office/drawing/2014/main" id="{B23E30FC-2E62-46F9-B8E6-81828860A48B}"/>
              </a:ext>
            </a:extLst>
          </p:cNvPr>
          <p:cNvGrpSpPr/>
          <p:nvPr/>
        </p:nvGrpSpPr>
        <p:grpSpPr>
          <a:xfrm>
            <a:off x="3065172" y="1573363"/>
            <a:ext cx="3953749" cy="564530"/>
            <a:chOff x="3065172" y="1573363"/>
            <a:chExt cx="3953749" cy="564530"/>
          </a:xfrm>
        </p:grpSpPr>
        <p:cxnSp>
          <p:nvCxnSpPr>
            <p:cNvPr id="8" name="Straight Arrow Connector 7">
              <a:extLst>
                <a:ext uri="{FF2B5EF4-FFF2-40B4-BE49-F238E27FC236}">
                  <a16:creationId xmlns:a16="http://schemas.microsoft.com/office/drawing/2014/main" id="{6916DC48-04EA-40FC-BA9C-1F121719F59F}"/>
                </a:ext>
              </a:extLst>
            </p:cNvPr>
            <p:cNvCxnSpPr/>
            <p:nvPr/>
          </p:nvCxnSpPr>
          <p:spPr>
            <a:xfrm>
              <a:off x="3065172" y="2137893"/>
              <a:ext cx="3721994" cy="0"/>
            </a:xfrm>
            <a:prstGeom prst="straightConnector1">
              <a:avLst/>
            </a:prstGeom>
            <a:ln w="508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8198053-FD92-4978-A26F-708A28716A28}"/>
                </a:ext>
              </a:extLst>
            </p:cNvPr>
            <p:cNvSpPr txBox="1"/>
            <p:nvPr/>
          </p:nvSpPr>
          <p:spPr>
            <a:xfrm>
              <a:off x="3230451" y="1573363"/>
              <a:ext cx="3788470" cy="461665"/>
            </a:xfrm>
            <a:prstGeom prst="rect">
              <a:avLst/>
            </a:prstGeom>
            <a:noFill/>
          </p:spPr>
          <p:txBody>
            <a:bodyPr wrap="square" rtlCol="0">
              <a:spAutoFit/>
            </a:bodyPr>
            <a:lstStyle/>
            <a:p>
              <a:pPr algn="l"/>
              <a:r>
                <a:rPr lang="en-US" dirty="0">
                  <a:solidFill>
                    <a:srgbClr val="C00000"/>
                  </a:solidFill>
                </a:rPr>
                <a:t>Intra-annual variability</a:t>
              </a:r>
            </a:p>
          </p:txBody>
        </p:sp>
      </p:grpSp>
      <p:grpSp>
        <p:nvGrpSpPr>
          <p:cNvPr id="15" name="Group 14">
            <a:extLst>
              <a:ext uri="{FF2B5EF4-FFF2-40B4-BE49-F238E27FC236}">
                <a16:creationId xmlns:a16="http://schemas.microsoft.com/office/drawing/2014/main" id="{B790D18C-637F-4247-BD44-D8A92195E0E6}"/>
              </a:ext>
            </a:extLst>
          </p:cNvPr>
          <p:cNvGrpSpPr/>
          <p:nvPr/>
        </p:nvGrpSpPr>
        <p:grpSpPr>
          <a:xfrm>
            <a:off x="3230451" y="2461555"/>
            <a:ext cx="3788470" cy="2167774"/>
            <a:chOff x="3230451" y="2461555"/>
            <a:chExt cx="3788470" cy="2167774"/>
          </a:xfrm>
        </p:grpSpPr>
        <p:cxnSp>
          <p:nvCxnSpPr>
            <p:cNvPr id="27" name="Straight Arrow Connector 26">
              <a:extLst>
                <a:ext uri="{FF2B5EF4-FFF2-40B4-BE49-F238E27FC236}">
                  <a16:creationId xmlns:a16="http://schemas.microsoft.com/office/drawing/2014/main" id="{B5B747BE-71C7-4827-A13B-64F036440115}"/>
                </a:ext>
              </a:extLst>
            </p:cNvPr>
            <p:cNvCxnSpPr>
              <a:cxnSpLocks/>
            </p:cNvCxnSpPr>
            <p:nvPr/>
          </p:nvCxnSpPr>
          <p:spPr>
            <a:xfrm>
              <a:off x="3230451" y="2461555"/>
              <a:ext cx="0" cy="2167774"/>
            </a:xfrm>
            <a:prstGeom prst="straightConnector1">
              <a:avLst/>
            </a:prstGeom>
            <a:ln w="508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ABA9BF-697B-4190-BDCA-A42DFF3C8049}"/>
                </a:ext>
              </a:extLst>
            </p:cNvPr>
            <p:cNvSpPr txBox="1"/>
            <p:nvPr/>
          </p:nvSpPr>
          <p:spPr>
            <a:xfrm>
              <a:off x="3230451" y="3314609"/>
              <a:ext cx="3788470" cy="461665"/>
            </a:xfrm>
            <a:prstGeom prst="rect">
              <a:avLst/>
            </a:prstGeom>
            <a:noFill/>
          </p:spPr>
          <p:txBody>
            <a:bodyPr wrap="square" rtlCol="0">
              <a:spAutoFit/>
            </a:bodyPr>
            <a:lstStyle/>
            <a:p>
              <a:pPr algn="l"/>
              <a:r>
                <a:rPr lang="en-US" dirty="0">
                  <a:solidFill>
                    <a:srgbClr val="C00000"/>
                  </a:solidFill>
                </a:rPr>
                <a:t>Inter-annual variability</a:t>
              </a:r>
            </a:p>
          </p:txBody>
        </p:sp>
      </p:grpSp>
      <p:pic>
        <p:nvPicPr>
          <p:cNvPr id="30" name="Picture 29">
            <a:extLst>
              <a:ext uri="{FF2B5EF4-FFF2-40B4-BE49-F238E27FC236}">
                <a16:creationId xmlns:a16="http://schemas.microsoft.com/office/drawing/2014/main" id="{510A5CDA-64D5-4A15-81C8-FAD667EEF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9883" y="559336"/>
            <a:ext cx="2333530" cy="20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35A592E1-E80E-42FB-9D25-5EA46469EEC2}"/>
              </a:ext>
            </a:extLst>
          </p:cNvPr>
          <p:cNvSpPr txBox="1"/>
          <p:nvPr/>
        </p:nvSpPr>
        <p:spPr>
          <a:xfrm>
            <a:off x="8370258" y="6192326"/>
            <a:ext cx="3664422" cy="400110"/>
          </a:xfrm>
          <a:prstGeom prst="rect">
            <a:avLst/>
          </a:prstGeom>
          <a:noFill/>
        </p:spPr>
        <p:txBody>
          <a:bodyPr wrap="square" rtlCol="0">
            <a:spAutoFit/>
          </a:bodyPr>
          <a:lstStyle/>
          <a:p>
            <a:pPr algn="l"/>
            <a:r>
              <a:rPr lang="en-US" sz="2000" dirty="0">
                <a:solidFill>
                  <a:prstClr val="black"/>
                </a:solidFill>
              </a:rPr>
              <a:t>Hydrological model (CWATM)</a:t>
            </a:r>
          </a:p>
        </p:txBody>
      </p:sp>
      <p:cxnSp>
        <p:nvCxnSpPr>
          <p:cNvPr id="35" name="Straight Arrow Connector 34">
            <a:extLst>
              <a:ext uri="{FF2B5EF4-FFF2-40B4-BE49-F238E27FC236}">
                <a16:creationId xmlns:a16="http://schemas.microsoft.com/office/drawing/2014/main" id="{B1E9E9D0-11F4-4798-B729-E3404E444A65}"/>
              </a:ext>
            </a:extLst>
          </p:cNvPr>
          <p:cNvCxnSpPr/>
          <p:nvPr/>
        </p:nvCxnSpPr>
        <p:spPr>
          <a:xfrm>
            <a:off x="9709152" y="3314609"/>
            <a:ext cx="0" cy="54032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5A1008-8B86-46B3-BACA-BF068DF0B4F2}"/>
              </a:ext>
            </a:extLst>
          </p:cNvPr>
          <p:cNvCxnSpPr/>
          <p:nvPr/>
        </p:nvCxnSpPr>
        <p:spPr>
          <a:xfrm>
            <a:off x="9947834" y="5655266"/>
            <a:ext cx="0" cy="54032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9CEC75-7C77-4AF6-BA52-CABB3FEEBAC6}"/>
              </a:ext>
            </a:extLst>
          </p:cNvPr>
          <p:cNvCxnSpPr/>
          <p:nvPr/>
        </p:nvCxnSpPr>
        <p:spPr>
          <a:xfrm>
            <a:off x="7920507" y="347730"/>
            <a:ext cx="0" cy="6323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02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814361" y="878821"/>
          <a:ext cx="8544551" cy="1382226"/>
        </p:xfrm>
        <a:graphic>
          <a:graphicData uri="http://schemas.openxmlformats.org/drawingml/2006/table">
            <a:tbl>
              <a:tblPr firstRow="1" firstCol="1" bandRow="1">
                <a:tableStyleId>{5C22544A-7EE6-4342-B048-85BDC9FD1C3A}</a:tableStyleId>
              </a:tblPr>
              <a:tblGrid>
                <a:gridCol w="2783737">
                  <a:extLst>
                    <a:ext uri="{9D8B030D-6E8A-4147-A177-3AD203B41FA5}">
                      <a16:colId xmlns:a16="http://schemas.microsoft.com/office/drawing/2014/main" val="20000"/>
                    </a:ext>
                  </a:extLst>
                </a:gridCol>
                <a:gridCol w="5760814">
                  <a:extLst>
                    <a:ext uri="{9D8B030D-6E8A-4147-A177-3AD203B41FA5}">
                      <a16:colId xmlns:a16="http://schemas.microsoft.com/office/drawing/2014/main" val="20001"/>
                    </a:ext>
                  </a:extLst>
                </a:gridCol>
              </a:tblGrid>
              <a:tr h="271130">
                <a:tc>
                  <a:txBody>
                    <a:bodyPr/>
                    <a:lstStyle/>
                    <a:p>
                      <a:pPr marL="0" marR="0" algn="l">
                        <a:spcBef>
                          <a:spcPts val="0"/>
                        </a:spcBef>
                        <a:spcAft>
                          <a:spcPts val="0"/>
                        </a:spcAft>
                      </a:pPr>
                      <a:r>
                        <a:rPr lang="en-GB" sz="1600" dirty="0">
                          <a:solidFill>
                            <a:schemeClr val="tx1"/>
                          </a:solidFill>
                          <a:effectLst/>
                        </a:rPr>
                        <a:t>Models</a:t>
                      </a:r>
                      <a:endParaRPr lang="en-US" sz="1600" dirty="0">
                        <a:solidFill>
                          <a:schemeClr val="tx1"/>
                        </a:solidFill>
                        <a:effectLst/>
                        <a:latin typeface="Times New Roman"/>
                        <a:ea typeface="Times New Roman"/>
                      </a:endParaRPr>
                    </a:p>
                  </a:txBody>
                  <a:tcPr marL="78857" marR="78857" marT="25976" marB="25976"/>
                </a:tc>
                <a:tc>
                  <a:txBody>
                    <a:bodyPr/>
                    <a:lstStyle/>
                    <a:p>
                      <a:pPr marL="0" marR="0" algn="l">
                        <a:spcBef>
                          <a:spcPts val="0"/>
                        </a:spcBef>
                        <a:spcAft>
                          <a:spcPts val="0"/>
                        </a:spcAft>
                      </a:pPr>
                      <a:r>
                        <a:rPr lang="en-GB" sz="1500">
                          <a:solidFill>
                            <a:schemeClr val="tx1"/>
                          </a:solidFill>
                          <a:effectLst/>
                        </a:rPr>
                        <a:t>Institution</a:t>
                      </a:r>
                      <a:endParaRPr lang="en-US" sz="1800">
                        <a:solidFill>
                          <a:schemeClr val="tx1"/>
                        </a:solidFill>
                        <a:effectLst/>
                        <a:latin typeface="Times New Roman"/>
                        <a:ea typeface="Times New Roman"/>
                      </a:endParaRPr>
                    </a:p>
                  </a:txBody>
                  <a:tcPr marL="78857" marR="78857" marT="25976" marB="25976"/>
                </a:tc>
                <a:extLst>
                  <a:ext uri="{0D108BD9-81ED-4DB2-BD59-A6C34878D82A}">
                    <a16:rowId xmlns:a16="http://schemas.microsoft.com/office/drawing/2014/main" val="10000"/>
                  </a:ext>
                </a:extLst>
              </a:tr>
              <a:tr h="322908">
                <a:tc>
                  <a:txBody>
                    <a:bodyPr/>
                    <a:lstStyle/>
                    <a:p>
                      <a:pPr marL="0" marR="0" algn="l">
                        <a:spcBef>
                          <a:spcPts val="0"/>
                        </a:spcBef>
                        <a:spcAft>
                          <a:spcPts val="0"/>
                        </a:spcAft>
                      </a:pPr>
                      <a:r>
                        <a:rPr lang="en-GB" sz="1800" dirty="0" err="1">
                          <a:solidFill>
                            <a:schemeClr val="tx1"/>
                          </a:solidFill>
                          <a:effectLst/>
                          <a:latin typeface="Arial Narrow"/>
                          <a:ea typeface="Times New Roman"/>
                        </a:rPr>
                        <a:t>WaterGAP</a:t>
                      </a:r>
                      <a:endParaRPr lang="en-US" sz="1800" dirty="0">
                        <a:solidFill>
                          <a:schemeClr val="tx1"/>
                        </a:solidFill>
                        <a:effectLst/>
                        <a:latin typeface="Times New Roman"/>
                        <a:ea typeface="Times New Roman"/>
                      </a:endParaRPr>
                    </a:p>
                  </a:txBody>
                  <a:tcPr marL="56182" marR="56182" marT="18507" marB="18507">
                    <a:solidFill>
                      <a:srgbClr val="FFC000"/>
                    </a:solidFill>
                  </a:tcPr>
                </a:tc>
                <a:tc>
                  <a:txBody>
                    <a:bodyPr/>
                    <a:lstStyle/>
                    <a:p>
                      <a:pPr marL="0" marR="0">
                        <a:spcBef>
                          <a:spcPts val="0"/>
                        </a:spcBef>
                        <a:spcAft>
                          <a:spcPts val="0"/>
                        </a:spcAft>
                      </a:pPr>
                      <a:r>
                        <a:rPr lang="en-GB" sz="1700" dirty="0">
                          <a:effectLst/>
                          <a:latin typeface="Arial Narrow"/>
                          <a:ea typeface="Times New Roman"/>
                        </a:rPr>
                        <a:t>Kassel University (Germany), Frankfurt </a:t>
                      </a:r>
                      <a:r>
                        <a:rPr lang="en-US" sz="1700" dirty="0">
                          <a:effectLst/>
                          <a:latin typeface="Arial Narrow"/>
                          <a:ea typeface="Times New Roman"/>
                        </a:rPr>
                        <a:t>University</a:t>
                      </a:r>
                      <a:r>
                        <a:rPr lang="en-GB" sz="1700" dirty="0">
                          <a:effectLst/>
                          <a:latin typeface="Arial Narrow"/>
                          <a:ea typeface="Times New Roman"/>
                        </a:rPr>
                        <a:t> (Germany)</a:t>
                      </a:r>
                      <a:endParaRPr lang="en-US" sz="2500" dirty="0">
                        <a:effectLst/>
                        <a:latin typeface="Times New Roman"/>
                        <a:ea typeface="Times New Roman"/>
                      </a:endParaRPr>
                    </a:p>
                  </a:txBody>
                  <a:tcPr marL="56182" marR="56182" marT="18507" marB="18507">
                    <a:solidFill>
                      <a:srgbClr val="FFC000"/>
                    </a:solidFill>
                  </a:tcPr>
                </a:tc>
                <a:extLst>
                  <a:ext uri="{0D108BD9-81ED-4DB2-BD59-A6C34878D82A}">
                    <a16:rowId xmlns:a16="http://schemas.microsoft.com/office/drawing/2014/main" val="10002"/>
                  </a:ext>
                </a:extLst>
              </a:tr>
              <a:tr h="285376">
                <a:tc>
                  <a:txBody>
                    <a:bodyPr/>
                    <a:lstStyle/>
                    <a:p>
                      <a:pPr marL="0" marR="0" algn="l">
                        <a:spcBef>
                          <a:spcPts val="0"/>
                        </a:spcBef>
                        <a:spcAft>
                          <a:spcPts val="0"/>
                        </a:spcAft>
                      </a:pPr>
                      <a:r>
                        <a:rPr lang="en-GB" sz="1800" dirty="0">
                          <a:solidFill>
                            <a:schemeClr val="tx1"/>
                          </a:solidFill>
                          <a:effectLst/>
                          <a:latin typeface="Arial Narrow"/>
                          <a:ea typeface="Times New Roman"/>
                        </a:rPr>
                        <a:t>H08</a:t>
                      </a:r>
                      <a:endParaRPr lang="en-US" sz="1800" dirty="0">
                        <a:solidFill>
                          <a:schemeClr val="tx1"/>
                        </a:solidFill>
                        <a:effectLst/>
                        <a:latin typeface="Times New Roman"/>
                        <a:ea typeface="Times New Roman"/>
                      </a:endParaRPr>
                    </a:p>
                  </a:txBody>
                  <a:tcPr marL="56182" marR="56182" marT="18507" marB="18507">
                    <a:solidFill>
                      <a:srgbClr val="FFC000"/>
                    </a:solidFill>
                  </a:tcPr>
                </a:tc>
                <a:tc>
                  <a:txBody>
                    <a:bodyPr/>
                    <a:lstStyle/>
                    <a:p>
                      <a:pPr marL="0" marR="0" algn="l">
                        <a:spcBef>
                          <a:spcPts val="0"/>
                        </a:spcBef>
                        <a:spcAft>
                          <a:spcPts val="0"/>
                        </a:spcAft>
                      </a:pPr>
                      <a:r>
                        <a:rPr lang="en-GB" sz="1700" dirty="0">
                          <a:solidFill>
                            <a:srgbClr val="000000"/>
                          </a:solidFill>
                          <a:effectLst/>
                          <a:latin typeface="Arial Narrow"/>
                          <a:ea typeface="Times New Roman"/>
                        </a:rPr>
                        <a:t>National Institute for Environmental Studies (NIES, Japan)</a:t>
                      </a:r>
                      <a:endParaRPr lang="en-US" sz="2500" dirty="0">
                        <a:effectLst/>
                        <a:latin typeface="Times New Roman"/>
                        <a:ea typeface="Times New Roman"/>
                      </a:endParaRPr>
                    </a:p>
                  </a:txBody>
                  <a:tcPr marL="56182" marR="56182" marT="18507" marB="18507">
                    <a:solidFill>
                      <a:srgbClr val="FFC000"/>
                    </a:solidFill>
                  </a:tcPr>
                </a:tc>
                <a:extLst>
                  <a:ext uri="{0D108BD9-81ED-4DB2-BD59-A6C34878D82A}">
                    <a16:rowId xmlns:a16="http://schemas.microsoft.com/office/drawing/2014/main" val="10003"/>
                  </a:ext>
                </a:extLst>
              </a:tr>
              <a:tr h="452192">
                <a:tc>
                  <a:txBody>
                    <a:bodyPr/>
                    <a:lstStyle/>
                    <a:p>
                      <a:pPr marL="0" marR="0" algn="l">
                        <a:spcBef>
                          <a:spcPts val="0"/>
                        </a:spcBef>
                        <a:spcAft>
                          <a:spcPts val="0"/>
                        </a:spcAft>
                      </a:pPr>
                      <a:r>
                        <a:rPr lang="en-GB" sz="1800" dirty="0">
                          <a:solidFill>
                            <a:schemeClr val="tx1"/>
                          </a:solidFill>
                          <a:effectLst/>
                          <a:latin typeface="Arial Narrow"/>
                          <a:ea typeface="Times New Roman"/>
                        </a:rPr>
                        <a:t>PCR-GLOBWB</a:t>
                      </a:r>
                      <a:endParaRPr lang="en-US" sz="1800" dirty="0">
                        <a:solidFill>
                          <a:schemeClr val="tx1"/>
                        </a:solidFill>
                        <a:effectLst/>
                        <a:latin typeface="Times New Roman"/>
                        <a:ea typeface="Times New Roman"/>
                      </a:endParaRPr>
                    </a:p>
                  </a:txBody>
                  <a:tcPr marL="56182" marR="56182" marT="18507" marB="18507">
                    <a:solidFill>
                      <a:srgbClr val="FFC000"/>
                    </a:solidFill>
                  </a:tcPr>
                </a:tc>
                <a:tc>
                  <a:txBody>
                    <a:bodyPr/>
                    <a:lstStyle/>
                    <a:p>
                      <a:pPr marL="0" marR="0" algn="l">
                        <a:spcBef>
                          <a:spcPts val="0"/>
                        </a:spcBef>
                        <a:spcAft>
                          <a:spcPts val="0"/>
                        </a:spcAft>
                      </a:pPr>
                      <a:r>
                        <a:rPr lang="en-GB" sz="1700" dirty="0">
                          <a:solidFill>
                            <a:srgbClr val="000000"/>
                          </a:solidFill>
                          <a:effectLst/>
                          <a:latin typeface="Arial Narrow"/>
                          <a:ea typeface="Times New Roman"/>
                        </a:rPr>
                        <a:t>Utrecht University (The Netherlands)</a:t>
                      </a:r>
                      <a:endParaRPr lang="en-US" sz="2500" dirty="0">
                        <a:effectLst/>
                        <a:latin typeface="Times New Roman"/>
                        <a:ea typeface="Times New Roman"/>
                      </a:endParaRPr>
                    </a:p>
                  </a:txBody>
                  <a:tcPr marL="56182" marR="56182" marT="18507" marB="18507">
                    <a:solidFill>
                      <a:srgbClr val="FFC000"/>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3446946" y="5877273"/>
            <a:ext cx="4879577" cy="646331"/>
          </a:xfrm>
          <a:prstGeom prst="rect">
            <a:avLst/>
          </a:prstGeom>
          <a:noFill/>
        </p:spPr>
        <p:txBody>
          <a:bodyPr wrap="square" rtlCol="0">
            <a:spAutoFit/>
          </a:bodyPr>
          <a:lstStyle/>
          <a:p>
            <a:r>
              <a:rPr lang="en-US" sz="1200" i="1" dirty="0"/>
              <a:t>Wada Y, Floerke M, Hanasaki N, Eisner S, Fischer G, Tramberend S, Satoh Y, van Vliet M, </a:t>
            </a:r>
            <a:r>
              <a:rPr lang="en-US" sz="1200" i="1" dirty="0" err="1"/>
              <a:t>Yillia</a:t>
            </a:r>
            <a:r>
              <a:rPr lang="en-US" sz="1200" i="1" dirty="0"/>
              <a:t> P, </a:t>
            </a:r>
            <a:r>
              <a:rPr lang="en-US" sz="1200" i="1" dirty="0" err="1"/>
              <a:t>Ringler</a:t>
            </a:r>
            <a:r>
              <a:rPr lang="en-US" sz="1200" i="1" dirty="0"/>
              <a:t> C, </a:t>
            </a:r>
            <a:r>
              <a:rPr lang="en-US" sz="1200" i="1" dirty="0" err="1"/>
              <a:t>Burek</a:t>
            </a:r>
            <a:r>
              <a:rPr lang="en-US" sz="1200" i="1" dirty="0"/>
              <a:t> P. and Wiberg D (2015), Geoscientific Model Development</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7566" y="5229200"/>
            <a:ext cx="1224139" cy="1601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txBox="1">
            <a:spLocks/>
          </p:cNvSpPr>
          <p:nvPr/>
        </p:nvSpPr>
        <p:spPr bwMode="auto">
          <a:xfrm>
            <a:off x="2062733" y="188642"/>
            <a:ext cx="8047806" cy="57606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algn="ctr" eaLnBrk="0" fontAlgn="base" hangingPunct="0">
              <a:spcBef>
                <a:spcPct val="0"/>
              </a:spcBef>
              <a:spcAft>
                <a:spcPct val="0"/>
              </a:spcAft>
              <a:defRPr/>
            </a:pPr>
            <a:r>
              <a:rPr lang="en-US" sz="3200" kern="0" dirty="0">
                <a:solidFill>
                  <a:srgbClr val="003399"/>
                </a:solidFill>
                <a:latin typeface="Arial" panose="020B0604020202020204" pitchFamily="34" charset="0"/>
                <a:ea typeface="+mj-ea"/>
                <a:cs typeface="Arial" panose="020B0604020202020204" pitchFamily="34" charset="0"/>
              </a:rPr>
              <a:t>Multi-model Assessment: Water Demand</a:t>
            </a:r>
          </a:p>
        </p:txBody>
      </p:sp>
      <p:sp>
        <p:nvSpPr>
          <p:cNvPr id="7" name="TextBox 4"/>
          <p:cNvSpPr txBox="1"/>
          <p:nvPr/>
        </p:nvSpPr>
        <p:spPr>
          <a:xfrm>
            <a:off x="9460388" y="6468437"/>
            <a:ext cx="1172116" cy="369332"/>
          </a:xfrm>
          <a:prstGeom prst="rect">
            <a:avLst/>
          </a:prstGeom>
          <a:solidFill>
            <a:schemeClr val="accent1">
              <a:lumMod val="90000"/>
            </a:schemeClr>
          </a:solidFill>
        </p:spPr>
        <p:txBody>
          <a:bodyPr wrap="none" rtlCol="0">
            <a:spAutoFit/>
          </a:bodyPr>
          <a:lstStyle/>
          <a:p>
            <a:pPr algn="r"/>
            <a:r>
              <a:rPr lang="en-US" dirty="0"/>
              <a:t>Approach</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36661" y="2116790"/>
            <a:ext cx="7379791" cy="2976936"/>
          </a:xfrm>
          <a:prstGeom prst="rect">
            <a:avLst/>
          </a:prstGeom>
          <a:noFill/>
          <a:ln>
            <a:noFill/>
          </a:ln>
        </p:spPr>
      </p:pic>
      <p:grpSp>
        <p:nvGrpSpPr>
          <p:cNvPr id="3" name="Group 2"/>
          <p:cNvGrpSpPr/>
          <p:nvPr/>
        </p:nvGrpSpPr>
        <p:grpSpPr>
          <a:xfrm>
            <a:off x="4907588" y="987782"/>
            <a:ext cx="4549689" cy="4669814"/>
            <a:chOff x="3563887" y="919426"/>
            <a:chExt cx="4549689" cy="4669814"/>
          </a:xfrm>
        </p:grpSpPr>
        <p:pic>
          <p:nvPicPr>
            <p:cNvPr id="9"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1" t="38724" r="55056"/>
            <a:stretch/>
          </p:blipFill>
          <p:spPr bwMode="auto">
            <a:xfrm>
              <a:off x="3563887" y="919426"/>
              <a:ext cx="4549689" cy="4669814"/>
            </a:xfrm>
            <a:prstGeom prst="rect">
              <a:avLst/>
            </a:prstGeom>
            <a:solidFill>
              <a:schemeClr val="bg1"/>
            </a:solidFill>
            <a:ln>
              <a:noFill/>
            </a:ln>
            <a:effectLst/>
          </p:spPr>
        </p:pic>
        <p:sp>
          <p:nvSpPr>
            <p:cNvPr id="2" name="TextBox 1"/>
            <p:cNvSpPr txBox="1"/>
            <p:nvPr/>
          </p:nvSpPr>
          <p:spPr>
            <a:xfrm>
              <a:off x="4499992" y="4671427"/>
              <a:ext cx="3240360" cy="707886"/>
            </a:xfrm>
            <a:prstGeom prst="rect">
              <a:avLst/>
            </a:prstGeom>
            <a:noFill/>
          </p:spPr>
          <p:txBody>
            <a:bodyPr wrap="square" rtlCol="0">
              <a:spAutoFit/>
            </a:bodyPr>
            <a:lstStyle/>
            <a:p>
              <a:r>
                <a:rPr lang="de-DE" sz="2000" dirty="0"/>
                <a:t>Multi-model</a:t>
              </a:r>
            </a:p>
            <a:p>
              <a:r>
                <a:rPr lang="de-DE" sz="2000" dirty="0" err="1"/>
                <a:t>Domestic</a:t>
              </a:r>
              <a:r>
                <a:rPr lang="de-DE" sz="2000" dirty="0"/>
                <a:t> </a:t>
              </a:r>
              <a:r>
                <a:rPr lang="de-DE" sz="2000" dirty="0" err="1"/>
                <a:t>water</a:t>
              </a:r>
              <a:r>
                <a:rPr lang="de-DE" sz="2000" dirty="0"/>
                <a:t> </a:t>
              </a:r>
              <a:r>
                <a:rPr lang="de-DE" sz="2000" dirty="0" err="1"/>
                <a:t>demand</a:t>
              </a:r>
              <a:endParaRPr lang="en-GB" dirty="0"/>
            </a:p>
          </p:txBody>
        </p:sp>
      </p:grpSp>
      <p:pic>
        <p:nvPicPr>
          <p:cNvPr id="11" name="Picture 10" descr="ISI-MIP Logo v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6451" y="2261047"/>
            <a:ext cx="1439515" cy="10616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63636955"/>
      </p:ext>
    </p:extLst>
  </p:cSld>
  <p:clrMapOvr>
    <a:masterClrMapping/>
  </p:clrMapOvr>
  <mc:AlternateContent xmlns:mc="http://schemas.openxmlformats.org/markup-compatibility/2006" xmlns:p14="http://schemas.microsoft.com/office/powerpoint/2010/main">
    <mc:Choice Requires="p14">
      <p:transition spd="slow" p14:dur="2000" advTm="33157"/>
    </mc:Choice>
    <mc:Fallback xmlns="">
      <p:transition spd="slow" advTm="331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A close up of a map&#10;&#10;Description automatically generated">
            <a:extLst>
              <a:ext uri="{FF2B5EF4-FFF2-40B4-BE49-F238E27FC236}">
                <a16:creationId xmlns:a16="http://schemas.microsoft.com/office/drawing/2014/main" id="{48A08D65-6956-4ACD-8F70-C62EE0007262}"/>
              </a:ext>
            </a:extLst>
          </p:cNvPr>
          <p:cNvPicPr>
            <a:picLocks noChangeAspect="1"/>
          </p:cNvPicPr>
          <p:nvPr/>
        </p:nvPicPr>
        <p:blipFill>
          <a:blip r:embed="rId2"/>
          <a:stretch>
            <a:fillRect/>
          </a:stretch>
        </p:blipFill>
        <p:spPr>
          <a:xfrm>
            <a:off x="2351156" y="2530257"/>
            <a:ext cx="2468839" cy="3958225"/>
          </a:xfrm>
          <a:prstGeom prst="rect">
            <a:avLst/>
          </a:prstGeom>
        </p:spPr>
      </p:pic>
      <p:sp>
        <p:nvSpPr>
          <p:cNvPr id="2" name="Title 1">
            <a:extLst>
              <a:ext uri="{FF2B5EF4-FFF2-40B4-BE49-F238E27FC236}">
                <a16:creationId xmlns:a16="http://schemas.microsoft.com/office/drawing/2014/main" id="{21A34049-896E-4CCA-A684-FF126BE7B206}"/>
              </a:ext>
            </a:extLst>
          </p:cNvPr>
          <p:cNvSpPr>
            <a:spLocks noGrp="1"/>
          </p:cNvSpPr>
          <p:nvPr>
            <p:ph type="title"/>
          </p:nvPr>
        </p:nvSpPr>
        <p:spPr>
          <a:xfrm>
            <a:off x="308924" y="432359"/>
            <a:ext cx="10515600" cy="831274"/>
          </a:xfrm>
        </p:spPr>
        <p:txBody>
          <a:bodyPr>
            <a:normAutofit/>
          </a:bodyPr>
          <a:lstStyle/>
          <a:p>
            <a:r>
              <a:rPr lang="en-US"/>
              <a:t>Communicate Uncertainty</a:t>
            </a:r>
            <a:endParaRPr lang="en-AT"/>
          </a:p>
        </p:txBody>
      </p:sp>
      <p:sp>
        <p:nvSpPr>
          <p:cNvPr id="3" name="Slide Number Placeholder 2">
            <a:extLst>
              <a:ext uri="{FF2B5EF4-FFF2-40B4-BE49-F238E27FC236}">
                <a16:creationId xmlns:a16="http://schemas.microsoft.com/office/drawing/2014/main" id="{39C119B6-BD48-4758-B21B-49F439C8FFB9}"/>
              </a:ext>
            </a:extLst>
          </p:cNvPr>
          <p:cNvSpPr>
            <a:spLocks noGrp="1"/>
          </p:cNvSpPr>
          <p:nvPr>
            <p:ph type="sldNum" sz="quarter" idx="12"/>
          </p:nvPr>
        </p:nvSpPr>
        <p:spPr>
          <a:xfrm>
            <a:off x="9086088" y="6356352"/>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800" kern="1200">
                <a:solidFill>
                  <a:schemeClr val="tx1">
                    <a:tint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vl2pPr marL="457200" algn="ctr" rtl="0" fontAlgn="base">
              <a:spcBef>
                <a:spcPct val="0"/>
              </a:spcBef>
              <a:spcAft>
                <a:spcPct val="0"/>
              </a:spcAft>
              <a:defRPr sz="2400" kern="1200">
                <a:solidFill>
                  <a:schemeClr val="tx1"/>
                </a:solidFill>
                <a:effectLst>
                  <a:outerShdw blurRad="38100" dist="38100" dir="2700000" algn="tl">
                    <a:srgbClr val="000000">
                      <a:alpha val="43137"/>
                    </a:srgbClr>
                  </a:outerShdw>
                </a:effectLst>
                <a:latin typeface="Arial" pitchFamily="34" charset="0"/>
                <a:ea typeface="ＭＳ Ｐゴシック" pitchFamily="34" charset="-128"/>
                <a:cs typeface="+mn-cs"/>
              </a:defRPr>
            </a:lvl2pPr>
            <a:lvl3pPr marL="914400" algn="ctr" rtl="0" fontAlgn="base">
              <a:spcBef>
                <a:spcPct val="0"/>
              </a:spcBef>
              <a:spcAft>
                <a:spcPct val="0"/>
              </a:spcAft>
              <a:defRPr sz="2400" kern="1200">
                <a:solidFill>
                  <a:schemeClr val="tx1"/>
                </a:solidFill>
                <a:effectLst>
                  <a:outerShdw blurRad="38100" dist="38100" dir="2700000" algn="tl">
                    <a:srgbClr val="000000">
                      <a:alpha val="43137"/>
                    </a:srgbClr>
                  </a:outerShdw>
                </a:effectLst>
                <a:latin typeface="Arial" pitchFamily="34" charset="0"/>
                <a:ea typeface="ＭＳ Ｐゴシック" pitchFamily="34" charset="-128"/>
                <a:cs typeface="+mn-cs"/>
              </a:defRPr>
            </a:lvl3pPr>
            <a:lvl4pPr marL="1371600" algn="ctr" rtl="0" fontAlgn="base">
              <a:spcBef>
                <a:spcPct val="0"/>
              </a:spcBef>
              <a:spcAft>
                <a:spcPct val="0"/>
              </a:spcAft>
              <a:defRPr sz="2400" kern="1200">
                <a:solidFill>
                  <a:schemeClr val="tx1"/>
                </a:solidFill>
                <a:effectLst>
                  <a:outerShdw blurRad="38100" dist="38100" dir="2700000" algn="tl">
                    <a:srgbClr val="000000">
                      <a:alpha val="43137"/>
                    </a:srgbClr>
                  </a:outerShdw>
                </a:effectLst>
                <a:latin typeface="Arial" pitchFamily="34" charset="0"/>
                <a:ea typeface="ＭＳ Ｐゴシック" pitchFamily="34" charset="-128"/>
                <a:cs typeface="+mn-cs"/>
              </a:defRPr>
            </a:lvl4pPr>
            <a:lvl5pPr marL="1828800" algn="ctr" rtl="0" fontAlgn="base">
              <a:spcBef>
                <a:spcPct val="0"/>
              </a:spcBef>
              <a:spcAft>
                <a:spcPct val="0"/>
              </a:spcAft>
              <a:defRPr sz="2400" kern="1200">
                <a:solidFill>
                  <a:schemeClr val="tx1"/>
                </a:solidFill>
                <a:effectLst>
                  <a:outerShdw blurRad="38100" dist="38100" dir="2700000" algn="tl">
                    <a:srgbClr val="000000">
                      <a:alpha val="43137"/>
                    </a:srgbClr>
                  </a:outerShdw>
                </a:effectLst>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Arial" pitchFamily="34" charset="0"/>
                <a:ea typeface="ＭＳ Ｐゴシック" pitchFamily="34" charset="-128"/>
                <a:cs typeface="+mn-cs"/>
              </a:defRPr>
            </a:lvl9pPr>
          </a:lstStyle>
          <a:p>
            <a:fld id="{838B0777-827F-8D42-90B1-61394C340E65}" type="slidenum">
              <a:rPr lang="en-US" smtClean="0"/>
              <a:pPr/>
              <a:t>9</a:t>
            </a:fld>
            <a:endParaRPr lang="en-US"/>
          </a:p>
        </p:txBody>
      </p:sp>
      <p:pic>
        <p:nvPicPr>
          <p:cNvPr id="4" name="Picture 3">
            <a:extLst>
              <a:ext uri="{FF2B5EF4-FFF2-40B4-BE49-F238E27FC236}">
                <a16:creationId xmlns:a16="http://schemas.microsoft.com/office/drawing/2014/main" id="{E58D1C7B-0221-4419-861A-4D40C8D8BF9D}"/>
              </a:ext>
            </a:extLst>
          </p:cNvPr>
          <p:cNvPicPr>
            <a:picLocks noChangeAspect="1"/>
          </p:cNvPicPr>
          <p:nvPr/>
        </p:nvPicPr>
        <p:blipFill>
          <a:blip r:embed="rId3"/>
          <a:stretch>
            <a:fillRect/>
          </a:stretch>
        </p:blipFill>
        <p:spPr>
          <a:xfrm>
            <a:off x="4826825" y="2381870"/>
            <a:ext cx="7233770" cy="3976061"/>
          </a:xfrm>
          <a:prstGeom prst="rect">
            <a:avLst/>
          </a:prstGeom>
        </p:spPr>
      </p:pic>
      <p:sp>
        <p:nvSpPr>
          <p:cNvPr id="8" name="TextBox 7">
            <a:extLst>
              <a:ext uri="{FF2B5EF4-FFF2-40B4-BE49-F238E27FC236}">
                <a16:creationId xmlns:a16="http://schemas.microsoft.com/office/drawing/2014/main" id="{432FCB9B-93BD-4611-90D2-1FC79F56E901}"/>
              </a:ext>
            </a:extLst>
          </p:cNvPr>
          <p:cNvSpPr txBox="1"/>
          <p:nvPr/>
        </p:nvSpPr>
        <p:spPr>
          <a:xfrm>
            <a:off x="308257" y="1216413"/>
            <a:ext cx="11282145" cy="2123658"/>
          </a:xfrm>
          <a:prstGeom prst="rect">
            <a:avLst/>
          </a:prstGeom>
          <a:noFill/>
        </p:spPr>
        <p:txBody>
          <a:bodyPr wrap="square" rtlCol="0" anchor="t">
            <a:spAutoFit/>
          </a:bodyPr>
          <a:lstStyle/>
          <a:p>
            <a:pPr algn="l">
              <a:spcAft>
                <a:spcPts val="1200"/>
              </a:spcAft>
            </a:pPr>
            <a:r>
              <a:rPr lang="en-US" sz="1800" b="1">
                <a:effectLst/>
                <a:latin typeface="Arial"/>
                <a:ea typeface="ＭＳ Ｐゴシック"/>
                <a:cs typeface="Arial"/>
              </a:rPr>
              <a:t>Ensemble hydrological impact simulations</a:t>
            </a:r>
            <a:endParaRPr lang="en-US" sz="1800" b="1">
              <a:effectLst/>
              <a:cs typeface="Arial"/>
            </a:endParaRPr>
          </a:p>
          <a:p>
            <a:pPr algn="l">
              <a:spcAft>
                <a:spcPts val="1200"/>
              </a:spcAft>
            </a:pPr>
            <a:r>
              <a:rPr lang="en-US" sz="1600" b="1">
                <a:effectLst/>
                <a:latin typeface="Arial"/>
                <a:ea typeface="ＭＳ Ｐゴシック"/>
                <a:cs typeface="Arial"/>
              </a:rPr>
              <a:t>3 Global Hydrological Models</a:t>
            </a:r>
            <a:r>
              <a:rPr lang="en-US" sz="1600">
                <a:effectLst/>
                <a:latin typeface="Arial"/>
                <a:ea typeface="ＭＳ Ｐゴシック"/>
                <a:cs typeface="Arial"/>
              </a:rPr>
              <a:t> forced by </a:t>
            </a:r>
            <a:r>
              <a:rPr lang="en-US" sz="1600" b="1">
                <a:effectLst/>
                <a:latin typeface="Arial"/>
                <a:ea typeface="ＭＳ Ｐゴシック"/>
                <a:cs typeface="Arial"/>
              </a:rPr>
              <a:t>5 Global Climate Models</a:t>
            </a:r>
            <a:r>
              <a:rPr lang="en-US" sz="1600">
                <a:effectLst/>
                <a:latin typeface="Arial"/>
                <a:ea typeface="ＭＳ Ｐゴシック"/>
                <a:cs typeface="Arial"/>
              </a:rPr>
              <a:t> under </a:t>
            </a:r>
            <a:r>
              <a:rPr lang="en-US" sz="1600" b="1">
                <a:effectLst/>
                <a:latin typeface="Arial"/>
                <a:ea typeface="ＭＳ Ｐゴシック"/>
                <a:cs typeface="Arial"/>
              </a:rPr>
              <a:t>3 Water scenarios</a:t>
            </a:r>
            <a:r>
              <a:rPr lang="en-US" sz="1600">
                <a:effectLst/>
                <a:latin typeface="Arial"/>
                <a:ea typeface="ＭＳ Ｐゴシック"/>
                <a:cs typeface="Arial"/>
              </a:rPr>
              <a:t> provide an ensemble of</a:t>
            </a:r>
            <a:endParaRPr lang="en-US" sz="1600">
              <a:effectLst/>
              <a:cs typeface="Arial" pitchFamily="34" charset="0"/>
            </a:endParaRPr>
          </a:p>
          <a:p>
            <a:pPr algn="l">
              <a:spcAft>
                <a:spcPts val="1200"/>
              </a:spcAft>
            </a:pPr>
            <a:r>
              <a:rPr lang="en-US" sz="1600" b="1" u="sng">
                <a:effectLst/>
                <a:latin typeface="Arial"/>
                <a:ea typeface="ＭＳ Ｐゴシック"/>
                <a:cs typeface="Arial"/>
              </a:rPr>
              <a:t>45 global water scarcity estimates</a:t>
            </a:r>
            <a:r>
              <a:rPr lang="en-US" sz="1600" b="1">
                <a:effectLst/>
                <a:latin typeface="Arial"/>
                <a:ea typeface="ＭＳ Ｐゴシック"/>
                <a:cs typeface="Arial"/>
              </a:rPr>
              <a:t> (water demand to supply ratio) </a:t>
            </a:r>
            <a:r>
              <a:rPr lang="en-US" sz="1050">
                <a:effectLst/>
                <a:latin typeface="Arial"/>
                <a:ea typeface="ＭＳ Ｐゴシック"/>
                <a:cs typeface="Arial"/>
              </a:rPr>
              <a:t>(from 2005 to 2055, 0.5deg) </a:t>
            </a:r>
            <a:endParaRPr lang="en-US" sz="1050">
              <a:effectLst/>
              <a:cs typeface="Arial" pitchFamily="34" charset="0"/>
            </a:endParaRPr>
          </a:p>
          <a:p>
            <a:pPr>
              <a:spcAft>
                <a:spcPts val="1200"/>
              </a:spcAft>
            </a:pPr>
            <a:endParaRPr lang="en-US" sz="1800" b="1">
              <a:effectLst/>
              <a:cs typeface="Arial" pitchFamily="34" charset="0"/>
            </a:endParaRPr>
          </a:p>
          <a:p>
            <a:pPr marL="285750" indent="-285750">
              <a:buFont typeface="Arial" panose="020B0604020202020204" pitchFamily="34" charset="0"/>
              <a:buChar char="•"/>
            </a:pPr>
            <a:endParaRPr lang="en-US">
              <a:cs typeface="Arial" pitchFamily="34" charset="0"/>
            </a:endParaRPr>
          </a:p>
        </p:txBody>
      </p:sp>
      <p:sp>
        <p:nvSpPr>
          <p:cNvPr id="10" name="TextBox 9">
            <a:extLst>
              <a:ext uri="{FF2B5EF4-FFF2-40B4-BE49-F238E27FC236}">
                <a16:creationId xmlns:a16="http://schemas.microsoft.com/office/drawing/2014/main" id="{D2F47D40-F0B6-4FFB-ACCC-843B65FC82F0}"/>
              </a:ext>
            </a:extLst>
          </p:cNvPr>
          <p:cNvSpPr txBox="1"/>
          <p:nvPr/>
        </p:nvSpPr>
        <p:spPr>
          <a:xfrm>
            <a:off x="5172716" y="6356352"/>
            <a:ext cx="6047734" cy="338554"/>
          </a:xfrm>
          <a:prstGeom prst="rect">
            <a:avLst/>
          </a:prstGeom>
          <a:noFill/>
        </p:spPr>
        <p:txBody>
          <a:bodyPr wrap="square" rtlCol="0" anchor="t">
            <a:spAutoFit/>
          </a:bodyPr>
          <a:lstStyle/>
          <a:p>
            <a:r>
              <a:rPr lang="en-US" sz="1600">
                <a:latin typeface="Arial"/>
                <a:ea typeface="ＭＳ Ｐゴシック"/>
                <a:cs typeface="Arial"/>
              </a:rPr>
              <a:t>[Greve et al. 2018]</a:t>
            </a:r>
          </a:p>
        </p:txBody>
      </p:sp>
      <p:pic>
        <p:nvPicPr>
          <p:cNvPr id="12" name="Picture 12" descr="A picture containing bird&#10;&#10;Description automatically generated">
            <a:extLst>
              <a:ext uri="{FF2B5EF4-FFF2-40B4-BE49-F238E27FC236}">
                <a16:creationId xmlns:a16="http://schemas.microsoft.com/office/drawing/2014/main" id="{B433C8CE-DCF2-4A35-A42F-39E3A5F248B2}"/>
              </a:ext>
            </a:extLst>
          </p:cNvPr>
          <p:cNvPicPr>
            <a:picLocks noChangeAspect="1"/>
          </p:cNvPicPr>
          <p:nvPr/>
        </p:nvPicPr>
        <p:blipFill>
          <a:blip r:embed="rId4"/>
          <a:stretch>
            <a:fillRect/>
          </a:stretch>
        </p:blipFill>
        <p:spPr>
          <a:xfrm>
            <a:off x="306965" y="2540696"/>
            <a:ext cx="2465385" cy="3958225"/>
          </a:xfrm>
          <a:prstGeom prst="rect">
            <a:avLst/>
          </a:prstGeom>
        </p:spPr>
      </p:pic>
    </p:spTree>
    <p:extLst>
      <p:ext uri="{BB962C8B-B14F-4D97-AF65-F5344CB8AC3E}">
        <p14:creationId xmlns:p14="http://schemas.microsoft.com/office/powerpoint/2010/main" val="3511416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
</p:tagLst>
</file>

<file path=ppt/theme/theme1.xml><?xml version="1.0" encoding="utf-8"?>
<a:theme xmlns:a="http://schemas.openxmlformats.org/drawingml/2006/main" name="1_Office Theme">
  <a:themeElements>
    <a:clrScheme name="IIASA 1">
      <a:dk1>
        <a:srgbClr val="000000"/>
      </a:dk1>
      <a:lt1>
        <a:srgbClr val="FFFFFF"/>
      </a:lt1>
      <a:dk2>
        <a:srgbClr val="44546A"/>
      </a:dk2>
      <a:lt2>
        <a:srgbClr val="E7E6E6"/>
      </a:lt2>
      <a:accent1>
        <a:srgbClr val="4472C4"/>
      </a:accent1>
      <a:accent2>
        <a:srgbClr val="61C6C0"/>
      </a:accent2>
      <a:accent3>
        <a:srgbClr val="207F6E"/>
      </a:accent3>
      <a:accent4>
        <a:srgbClr val="FCBB40"/>
      </a:accent4>
      <a:accent5>
        <a:srgbClr val="EE696B"/>
      </a:accent5>
      <a:accent6>
        <a:srgbClr val="684C94"/>
      </a:accent6>
      <a:hlink>
        <a:srgbClr val="FCBB40"/>
      </a:hlink>
      <a:folHlink>
        <a:srgbClr val="BA8A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8" id="{2BCD4A24-3CF9-AA4E-9FEA-259FD1DA9940}" vid="{A389A1A4-9365-5B45-BF73-70081AA05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2478</TotalTime>
  <Words>1082</Words>
  <Application>Microsoft Office PowerPoint</Application>
  <PresentationFormat>Widescreen</PresentationFormat>
  <Paragraphs>160</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Black</vt:lpstr>
      <vt:lpstr>Arial Narrow</vt:lpstr>
      <vt:lpstr>Calibri</vt:lpstr>
      <vt:lpstr>Cambria</vt:lpstr>
      <vt:lpstr>Tahoma</vt:lpstr>
      <vt:lpstr>Times New Roman</vt:lpstr>
      <vt:lpstr>1_Office Theme</vt:lpstr>
      <vt:lpstr>PowerPoint Presentation</vt:lpstr>
      <vt:lpstr>Study area: Zambezi Basin</vt:lpstr>
      <vt:lpstr>PowerPoint Presentation</vt:lpstr>
      <vt:lpstr>PowerPoint Presentation</vt:lpstr>
      <vt:lpstr>PowerPoint Presentation</vt:lpstr>
      <vt:lpstr>  Climate projection  RCPs and GCMs</vt:lpstr>
      <vt:lpstr>PowerPoint Presentation</vt:lpstr>
      <vt:lpstr>PowerPoint Presentation</vt:lpstr>
      <vt:lpstr>Communicate Uncertainty</vt:lpstr>
      <vt:lpstr>Results explorer - Excel</vt:lpstr>
      <vt:lpstr>Results explorer - Excel Hands on </vt:lpstr>
      <vt:lpstr>Results explorer - Excel</vt:lpstr>
      <vt:lpstr>Results explorer - Excel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Burek</dc:creator>
  <cp:lastModifiedBy>BUREK Peter</cp:lastModifiedBy>
  <cp:revision>82</cp:revision>
  <dcterms:created xsi:type="dcterms:W3CDTF">2019-05-30T06:24:47Z</dcterms:created>
  <dcterms:modified xsi:type="dcterms:W3CDTF">2020-12-10T08:02:28Z</dcterms:modified>
</cp:coreProperties>
</file>